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3.xml" ContentType="application/vnd.openxmlformats-officedocument.theme+xml"/>
  <Override PartName="/ppt/slideLayouts/slideLayout15.xml" ContentType="application/vnd.openxmlformats-officedocument.presentationml.slideLayout+xml"/>
  <Override PartName="/ppt/theme/theme4.xml" ContentType="application/vnd.openxmlformats-officedocument.theme+xml"/>
  <Override PartName="/ppt/theme/theme5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25.xml" ContentType="application/vnd.openxmlformats-officedocument.presentationml.notesSlide+xml"/>
  <Override PartName="/ppt/notesSlides/notesSlide26.xml" ContentType="application/vnd.openxmlformats-officedocument.presentationml.notesSlide+xml"/>
  <Override PartName="/ppt/notesSlides/notesSlide27.xml" ContentType="application/vnd.openxmlformats-officedocument.presentationml.notesSlide+xml"/>
  <Override PartName="/ppt/notesSlides/notesSlide28.xml" ContentType="application/vnd.openxmlformats-officedocument.presentationml.notesSlide+xml"/>
  <Override PartName="/ppt/notesSlides/notesSlide29.xml" ContentType="application/vnd.openxmlformats-officedocument.presentationml.notesSlide+xml"/>
  <Override PartName="/ppt/notesSlides/notesSlide30.xml" ContentType="application/vnd.openxmlformats-officedocument.presentationml.notesSlide+xml"/>
  <Override PartName="/ppt/notesSlides/notesSlide31.xml" ContentType="application/vnd.openxmlformats-officedocument.presentationml.notesSlide+xml"/>
  <Override PartName="/ppt/notesSlides/notesSlide3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63" r:id="rId1"/>
    <p:sldMasterId id="2147483664" r:id="rId2"/>
    <p:sldMasterId id="2147483665" r:id="rId3"/>
    <p:sldMasterId id="2147483666" r:id="rId4"/>
  </p:sldMasterIdLst>
  <p:notesMasterIdLst>
    <p:notesMasterId r:id="rId40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89" r:id="rId15"/>
    <p:sldId id="266" r:id="rId16"/>
    <p:sldId id="268" r:id="rId17"/>
    <p:sldId id="291" r:id="rId18"/>
    <p:sldId id="269" r:id="rId19"/>
    <p:sldId id="270" r:id="rId20"/>
    <p:sldId id="271" r:id="rId21"/>
    <p:sldId id="272" r:id="rId22"/>
    <p:sldId id="273" r:id="rId23"/>
    <p:sldId id="275" r:id="rId24"/>
    <p:sldId id="276" r:id="rId25"/>
    <p:sldId id="277" r:id="rId26"/>
    <p:sldId id="278" r:id="rId27"/>
    <p:sldId id="296" r:id="rId28"/>
    <p:sldId id="288" r:id="rId29"/>
    <p:sldId id="286" r:id="rId30"/>
    <p:sldId id="280" r:id="rId31"/>
    <p:sldId id="293" r:id="rId32"/>
    <p:sldId id="295" r:id="rId33"/>
    <p:sldId id="285" r:id="rId34"/>
    <p:sldId id="281" r:id="rId35"/>
    <p:sldId id="282" r:id="rId36"/>
    <p:sldId id="283" r:id="rId37"/>
    <p:sldId id="284" r:id="rId38"/>
    <p:sldId id="267" r:id="rId39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FC66371-C2C1-4A3B-AD26-81A4228A2FA0}">
  <a:tblStyle styleId="{6FC66371-C2C1-4A3B-AD26-81A4228A2FA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89640" autoAdjust="0"/>
  </p:normalViewPr>
  <p:slideViewPr>
    <p:cSldViewPr snapToGrid="0">
      <p:cViewPr varScale="1">
        <p:scale>
          <a:sx n="91" d="100"/>
          <a:sy n="91" d="100"/>
        </p:scale>
        <p:origin x="246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viewProps" Target="viewProps.xml"/><Relationship Id="rId7" Type="http://schemas.openxmlformats.org/officeDocument/2006/relationships/slide" Target="slides/slide3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ableStyles" Target="tableStyles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theme" Target="theme/theme1.xml"/><Relationship Id="rId8" Type="http://schemas.openxmlformats.org/officeDocument/2006/relationships/slide" Target="slides/slide4.xml"/><Relationship Id="rId3" Type="http://schemas.openxmlformats.org/officeDocument/2006/relationships/slideMaster" Target="slideMasters/slideMaster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3.xml"/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7.xml"/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8.xml"/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9.xml"/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0.xml"/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1.xml"/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3.xml"/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4.xml"/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g566a817906_0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7" name="Google Shape;77;g566a817906_0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Google Shape;165;g62b96e9b72_0_6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6" name="Google Shape;166;g62b96e9b72_0_6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0" name="Google Shape;170;g62b96e9b72_0_8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1" name="Google Shape;171;g62b96e9b72_0_8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5f4f6a7105_5_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5f4f6a7105_5_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e4759ea4a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e4759ea4a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415775545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2b96e9b72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2b96e9b72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3" name="Google Shape;193;g62b96e9b72_0_12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4" name="Google Shape;194;g62b96e9b72_0_12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g62b96e9b72_0_12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9" name="Google Shape;199;g62b96e9b72_0_12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g62b96e9b72_0_1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4" name="Google Shape;204;g62b96e9b72_0_1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9" name="Google Shape;209;g62b96e9b72_0_13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0" name="Google Shape;210;g62b96e9b72_0_13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g62b96e9b72_0_14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2" name="Google Shape;222;g62b96e9b72_0_14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5e4759ea4a_0_9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7" name="Google Shape;87;g5e4759ea4a_0_9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62b96e9b72_0_15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62b96e9b72_0_15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Google Shape;237;g62b96e9b72_0_16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38" name="Google Shape;238;g62b96e9b72_0_16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9" name="Google Shape;249;g62b96e9b72_0_18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0" name="Google Shape;250;g62b96e9b72_0_18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g62b96e9b72_0_19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56" name="Google Shape;256;g62b96e9b72_0_19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29839778"/>
      </p:ext>
    </p:extLst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2" name="Google Shape;262;g62b96e9b72_0_17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3" name="Google Shape;263;g62b96e9b72_0_17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g62b96e9b72_0_1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8" name="Google Shape;188;g62b96e9b72_0_1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813653954"/>
      </p:ext>
    </p:extLst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e4759ea4a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e4759ea4a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270948760"/>
      </p:ext>
    </p:extLst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5" name="Google Shape;305;g345e0784c3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6" name="Google Shape;306;g345e0784c3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62b96e9b72_0_1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68" name="Google Shape;268;g62b96e9b72_0_11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8" name="Google Shape;278;g5e4759ea4a_0_1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79" name="Google Shape;279;g5e4759ea4a_0_1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62b96e9b72_0_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62b96e9b72_0_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Google Shape;289;g5e4759ea4a_0_1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0" name="Google Shape;290;g5e4759ea4a_0_1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9" name="Google Shape;299;g5e4759ea4a_0_14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00" name="Google Shape;300;g5e4759ea4a_0_14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g5f4f6a7105_1_4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6" name="Google Shape;176;g5f4f6a7105_1_4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62b96e9b72_0_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0" name="Google Shape;100;g62b96e9b72_0_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g62b96e9b72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6" name="Google Shape;106;g62b96e9b72_0_1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g62b96e9b72_0_2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2" name="Google Shape;112;g62b96e9b72_0_2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g62b96e9b72_0_6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7" name="Google Shape;147;g62b96e9b72_0_6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2" name="Google Shape;152;g5e4759ea4a_0_12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3" name="Google Shape;153;g5e4759ea4a_0_12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Google Shape;157;g5e4759ea4a_0_9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8" name="Google Shape;158;g5e4759ea4a_0_9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O main slides" type="title">
  <p:cSld name="TITLE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spTree>
      <p:nvGrpSpPr>
        <p:cNvPr id="1" name="Shape 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Google Shape;53;p13"/>
          <p:cNvSpPr txBox="1">
            <a:spLocks noGrp="1"/>
          </p:cNvSpPr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/>
          </a:p>
        </p:txBody>
      </p:sp>
      <p:sp>
        <p:nvSpPr>
          <p:cNvPr id="54" name="Google Shape;54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p14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7" name="Google Shape;57;p14"/>
          <p:cNvSpPr txBox="1">
            <a:spLocks noGrp="1"/>
          </p:cNvSpPr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>
            <a:endParaRPr/>
          </a:p>
        </p:txBody>
      </p:sp>
      <p:sp>
        <p:nvSpPr>
          <p:cNvPr id="58" name="Google Shape;58;p14"/>
          <p:cNvSpPr txBox="1">
            <a:spLocks noGrp="1"/>
          </p:cNvSpPr>
          <p:nvPr>
            <p:ph type="subTitle" idx="1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>
            <a:endParaRPr/>
          </a:p>
        </p:txBody>
      </p:sp>
      <p:sp>
        <p:nvSpPr>
          <p:cNvPr id="59" name="Google Shape;59;p14"/>
          <p:cNvSpPr txBox="1">
            <a:spLocks noGrp="1"/>
          </p:cNvSpPr>
          <p:nvPr>
            <p:ph type="body" idx="2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0" name="Google Shape;60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5"/>
          <p:cNvSpPr txBox="1">
            <a:spLocks noGrp="1"/>
          </p:cNvSpPr>
          <p:nvPr>
            <p:ph type="body" idx="1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>
            <a:endParaRPr/>
          </a:p>
        </p:txBody>
      </p:sp>
      <p:sp>
        <p:nvSpPr>
          <p:cNvPr id="63" name="Google Shape;63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6"/>
          <p:cNvSpPr txBox="1">
            <a:spLocks noGrp="1"/>
          </p:cNvSpPr>
          <p:nvPr>
            <p:ph type="title" hasCustomPrompt="1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66" name="Google Shape;66;p16"/>
          <p:cNvSpPr txBox="1">
            <a:spLocks noGrp="1"/>
          </p:cNvSpPr>
          <p:nvPr>
            <p:ph type="body" idx="1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67" name="Google Shape;67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19"/>
          <p:cNvSpPr txBox="1">
            <a:spLocks noGrp="1"/>
          </p:cNvSpPr>
          <p:nvPr>
            <p:ph type="sldNum" idx="12"/>
          </p:nvPr>
        </p:nvSpPr>
        <p:spPr>
          <a:xfrm>
            <a:off x="485000" y="4261925"/>
            <a:ext cx="1685700" cy="6579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O outro slide" type="blank">
  <p:cSld name="BLANK">
    <p:spTree>
      <p:nvGrpSpPr>
        <p:cNvPr id="1" name="Shape 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Google Shape;13;p3"/>
          <p:cNvSpPr txBox="1"/>
          <p:nvPr/>
        </p:nvSpPr>
        <p:spPr>
          <a:xfrm>
            <a:off x="1328200" y="2301575"/>
            <a:ext cx="3000000" cy="588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facebook.com/APOorgau</a:t>
            </a:r>
            <a:endParaRPr sz="1800" b="1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" name="Google Shape;14;p3"/>
          <p:cNvSpPr txBox="1"/>
          <p:nvPr/>
        </p:nvSpPr>
        <p:spPr>
          <a:xfrm>
            <a:off x="1328200" y="3520425"/>
            <a:ext cx="15567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@APOorgau</a:t>
            </a:r>
            <a:endParaRPr sz="1800" b="1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5" name="Google Shape;15;p3"/>
          <p:cNvSpPr txBox="1"/>
          <p:nvPr/>
        </p:nvSpPr>
        <p:spPr>
          <a:xfrm>
            <a:off x="1328200" y="2953450"/>
            <a:ext cx="3955500" cy="5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linkedin.com/company/apoorgau</a:t>
            </a:r>
            <a:endParaRPr sz="1800" b="1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16" name="Google Shape;16;p3"/>
          <p:cNvPicPr preferRelativeResize="0"/>
          <p:nvPr/>
        </p:nvPicPr>
        <p:blipFill>
          <a:blip r:embed="rId2">
            <a:alphaModFix/>
          </a:blip>
          <a:stretch>
            <a:fillRect/>
          </a:stretch>
        </p:blipFill>
        <p:spPr>
          <a:xfrm>
            <a:off x="950925" y="2407225"/>
            <a:ext cx="377275" cy="377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950925" y="3016650"/>
            <a:ext cx="377277" cy="377277"/>
          </a:xfrm>
          <a:prstGeom prst="rect">
            <a:avLst/>
          </a:prstGeom>
          <a:noFill/>
          <a:ln>
            <a:noFill/>
          </a:ln>
        </p:spPr>
      </p:pic>
      <p:pic>
        <p:nvPicPr>
          <p:cNvPr id="18" name="Google Shape;18;p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50926" y="3626100"/>
            <a:ext cx="377275" cy="3753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9" name="Google Shape;19;p3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950925" y="1862950"/>
            <a:ext cx="377275" cy="375356"/>
          </a:xfrm>
          <a:prstGeom prst="rect">
            <a:avLst/>
          </a:prstGeom>
          <a:noFill/>
          <a:ln>
            <a:noFill/>
          </a:ln>
        </p:spPr>
      </p:pic>
      <p:sp>
        <p:nvSpPr>
          <p:cNvPr id="20" name="Google Shape;20;p3"/>
          <p:cNvSpPr txBox="1"/>
          <p:nvPr/>
        </p:nvSpPr>
        <p:spPr>
          <a:xfrm>
            <a:off x="1408775" y="1764875"/>
            <a:ext cx="1556700" cy="57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apo.org.au</a:t>
            </a:r>
            <a:endParaRPr sz="1800" b="1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APO cover slide " type="title">
  <p:cSld name="TITLE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7"/>
          <p:cNvSpPr txBox="1">
            <a:spLocks noGrp="1"/>
          </p:cNvSpPr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>
            <a:endParaRPr/>
          </a:p>
        </p:txBody>
      </p:sp>
      <p:sp>
        <p:nvSpPr>
          <p:cNvPr id="31" name="Google Shape;31;p7"/>
          <p:cNvSpPr txBox="1">
            <a:spLocks noGrp="1"/>
          </p:cNvSpPr>
          <p:nvPr>
            <p:ph type="subTitle" idx="1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>
            <a:endParaRPr/>
          </a:p>
        </p:txBody>
      </p:sp>
      <p:sp>
        <p:nvSpPr>
          <p:cNvPr id="32" name="Google Shape;32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8"/>
          <p:cNvSpPr txBox="1">
            <a:spLocks noGrp="1"/>
          </p:cNvSpPr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35" name="Google Shape;35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9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9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marL="914400" lvl="1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marL="1371600" lvl="2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marL="1828800" lvl="3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marL="2286000" lvl="4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marL="2743200" lvl="5" indent="-3175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marL="3200400" lvl="6" indent="-3175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marL="3657600" lvl="7" indent="-3175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marL="4114800" lvl="8" indent="-3175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>
            <a:endParaRPr/>
          </a:p>
        </p:txBody>
      </p:sp>
      <p:sp>
        <p:nvSpPr>
          <p:cNvPr id="39" name="Google Shape;3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10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3" name="Google Shape;43;p10"/>
          <p:cNvSpPr txBox="1">
            <a:spLocks noGrp="1"/>
          </p:cNvSpPr>
          <p:nvPr>
            <p:ph type="body" idx="2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44" name="Google Shape;44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1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>
            <a:spLocks noGrp="1"/>
          </p:cNvSpPr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50" name="Google Shape;50;p12"/>
          <p:cNvSpPr txBox="1">
            <a:spLocks noGrp="1"/>
          </p:cNvSpPr>
          <p:nvPr>
            <p:ph type="body" idx="1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048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marL="914400" lvl="1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marL="1371600" lvl="2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marL="1828800" lvl="3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marL="2286000" lvl="4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marL="2743200" lvl="5" indent="-3048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marL="3200400" lvl="6" indent="-304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marL="3657600" lvl="7" indent="-3048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marL="4114800" lvl="8" indent="-30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>
            <a:endParaRPr/>
          </a:p>
        </p:txBody>
      </p:sp>
      <p:sp>
        <p:nvSpPr>
          <p:cNvPr id="51" name="Google Shape;51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3.xml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1.xml"/><Relationship Id="rId3" Type="http://schemas.openxmlformats.org/officeDocument/2006/relationships/slideLayout" Target="../slideLayouts/slideLayout6.xml"/><Relationship Id="rId7" Type="http://schemas.openxmlformats.org/officeDocument/2006/relationships/slideLayout" Target="../slideLayouts/slideLayout10.xml"/><Relationship Id="rId12" Type="http://schemas.openxmlformats.org/officeDocument/2006/relationships/theme" Target="../theme/theme3.xml"/><Relationship Id="rId2" Type="http://schemas.openxmlformats.org/officeDocument/2006/relationships/slideLayout" Target="../slideLayouts/slideLayout5.xml"/><Relationship Id="rId1" Type="http://schemas.openxmlformats.org/officeDocument/2006/relationships/slideLayout" Target="../slideLayouts/slideLayout4.xml"/><Relationship Id="rId6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4.xml"/><Relationship Id="rId5" Type="http://schemas.openxmlformats.org/officeDocument/2006/relationships/slideLayout" Target="../slideLayouts/slideLayout8.xml"/><Relationship Id="rId10" Type="http://schemas.openxmlformats.org/officeDocument/2006/relationships/slideLayout" Target="../slideLayouts/slideLayout13.xml"/><Relationship Id="rId4" Type="http://schemas.openxmlformats.org/officeDocument/2006/relationships/slideLayout" Target="../slideLayouts/slideLayout7.xml"/><Relationship Id="rId9" Type="http://schemas.openxmlformats.org/officeDocument/2006/relationships/slideLayout" Target="../slideLayouts/slideLayout12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FEBE2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sldNum" idx="12"/>
          </p:nvPr>
        </p:nvSpPr>
        <p:spPr>
          <a:xfrm>
            <a:off x="0" y="4639800"/>
            <a:ext cx="1685700" cy="5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" name="Google Shape;7;p1"/>
          <p:cNvSpPr txBox="1"/>
          <p:nvPr/>
        </p:nvSpPr>
        <p:spPr>
          <a:xfrm>
            <a:off x="542325" y="4502625"/>
            <a:ext cx="5410800" cy="4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2"/>
          </p:nvPr>
        </p:nvSpPr>
        <p:spPr>
          <a:xfrm>
            <a:off x="421400" y="4484175"/>
            <a:ext cx="1685700" cy="5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algn="r" rtl="0"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r" rtl="0"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r" rtl="0"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r" rtl="0"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r" rtl="0"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r" rtl="0"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r" rtl="0"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r" rtl="0"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endParaRPr/>
          </a:p>
        </p:txBody>
      </p:sp>
      <p:pic>
        <p:nvPicPr>
          <p:cNvPr id="9" name="Google Shape;9;p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7928041" y="4604900"/>
            <a:ext cx="1026460" cy="466800"/>
          </a:xfrm>
          <a:prstGeom prst="rect">
            <a:avLst/>
          </a:prstGeom>
          <a:noFill/>
          <a:ln>
            <a:noFill/>
          </a:ln>
        </p:spPr>
      </p:pic>
      <p:sp>
        <p:nvSpPr>
          <p:cNvPr id="10" name="Google Shape;10;p1"/>
          <p:cNvSpPr txBox="1"/>
          <p:nvPr/>
        </p:nvSpPr>
        <p:spPr>
          <a:xfrm>
            <a:off x="7458450" y="0"/>
            <a:ext cx="1591800" cy="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APO.ORG.AU</a:t>
            </a:r>
            <a:endParaRPr sz="1800">
              <a:solidFill>
                <a:srgbClr val="690A1B"/>
              </a:solidFill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076D8B"/>
        </a:solidFill>
        <a:effectLst/>
      </p:bgPr>
    </p:bg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1000">
                <a:solidFill>
                  <a:schemeClr val="dk2"/>
                </a:solidFill>
              </a:defRPr>
            </a:lvl1pPr>
            <a:lvl2pPr lvl="1" algn="r" rtl="0">
              <a:buNone/>
              <a:defRPr sz="1000">
                <a:solidFill>
                  <a:schemeClr val="dk2"/>
                </a:solidFill>
              </a:defRPr>
            </a:lvl2pPr>
            <a:lvl3pPr lvl="2" algn="r" rtl="0">
              <a:buNone/>
              <a:defRPr sz="1000">
                <a:solidFill>
                  <a:schemeClr val="dk2"/>
                </a:solidFill>
              </a:defRPr>
            </a:lvl3pPr>
            <a:lvl4pPr lvl="3" algn="r" rtl="0">
              <a:buNone/>
              <a:defRPr sz="1000">
                <a:solidFill>
                  <a:schemeClr val="dk2"/>
                </a:solidFill>
              </a:defRPr>
            </a:lvl4pPr>
            <a:lvl5pPr lvl="4" algn="r" rtl="0">
              <a:buNone/>
              <a:defRPr sz="1000">
                <a:solidFill>
                  <a:schemeClr val="dk2"/>
                </a:solidFill>
              </a:defRPr>
            </a:lvl5pPr>
            <a:lvl6pPr lvl="5" algn="r" rtl="0">
              <a:buNone/>
              <a:defRPr sz="1000">
                <a:solidFill>
                  <a:schemeClr val="dk2"/>
                </a:solidFill>
              </a:defRPr>
            </a:lvl6pPr>
            <a:lvl7pPr lvl="6" algn="r" rtl="0">
              <a:buNone/>
              <a:defRPr sz="1000">
                <a:solidFill>
                  <a:schemeClr val="dk2"/>
                </a:solidFill>
              </a:defRPr>
            </a:lvl7pPr>
            <a:lvl8pPr lvl="7" algn="r" rtl="0">
              <a:buNone/>
              <a:defRPr sz="1000">
                <a:solidFill>
                  <a:schemeClr val="dk2"/>
                </a:solidFill>
              </a:defRPr>
            </a:lvl8pPr>
            <a:lvl9pPr lvl="8" algn="r" rtl="0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0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chemeClr val="lt1"/>
        </a:solidFill>
        <a:effectLst/>
      </p:bgPr>
    </p:bg>
    <p:spTree>
      <p:nvGrpSpPr>
        <p:cNvPr id="1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27" name="Google Shape;27;p6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marL="914400" lvl="1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marL="1371600" lvl="2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marL="1828800" lvl="3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marL="2286000" lvl="4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marL="2743200" lvl="5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marL="3200400" lvl="6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marL="3657600" lvl="7" indent="-3175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marL="4114800" lvl="8" indent="-3175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8" name="Google Shape;28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GB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1" r:id="rId1"/>
    <p:sldLayoutId id="2147483652" r:id="rId2"/>
    <p:sldLayoutId id="2147483653" r:id="rId3"/>
    <p:sldLayoutId id="2147483654" r:id="rId4"/>
    <p:sldLayoutId id="2147483655" r:id="rId5"/>
    <p:sldLayoutId id="2147483656" r:id="rId6"/>
    <p:sldLayoutId id="2147483657" r:id="rId7"/>
    <p:sldLayoutId id="2147483658" r:id="rId8"/>
    <p:sldLayoutId id="2147483659" r:id="rId9"/>
    <p:sldLayoutId id="2147483660" r:id="rId10"/>
    <p:sldLayoutId id="2147483661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-2">
    <p:bg>
      <p:bgPr>
        <a:solidFill>
          <a:srgbClr val="EFEBE2"/>
        </a:solidFill>
        <a:effectLst/>
      </p:bgPr>
    </p:bg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Google Shape;71;p18"/>
          <p:cNvSpPr txBox="1">
            <a:spLocks noGrp="1"/>
          </p:cNvSpPr>
          <p:nvPr>
            <p:ph type="sldNum" idx="12"/>
          </p:nvPr>
        </p:nvSpPr>
        <p:spPr>
          <a:xfrm>
            <a:off x="0" y="4639800"/>
            <a:ext cx="1685700" cy="5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algn="r" rtl="0">
              <a:buNone/>
              <a:defRPr sz="2400" b="1">
                <a:solidFill>
                  <a:srgbClr val="85200C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2" name="Google Shape;72;p18"/>
          <p:cNvSpPr txBox="1">
            <a:spLocks noGrp="1"/>
          </p:cNvSpPr>
          <p:nvPr>
            <p:ph type="sldNum" idx="2"/>
          </p:nvPr>
        </p:nvSpPr>
        <p:spPr>
          <a:xfrm>
            <a:off x="421400" y="4484175"/>
            <a:ext cx="1685700" cy="50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 rtl="0">
              <a:buClr>
                <a:schemeClr val="dk1"/>
              </a:buClr>
              <a:buSzPts val="1100"/>
              <a:buFont typeface="Arial"/>
              <a:buNone/>
              <a:defRPr/>
            </a:lvl1pPr>
            <a:lvl2pPr lvl="1" algn="r" rtl="0">
              <a:buClr>
                <a:schemeClr val="dk1"/>
              </a:buClr>
              <a:buSzPts val="1100"/>
              <a:buFont typeface="Arial"/>
              <a:buNone/>
              <a:defRPr/>
            </a:lvl2pPr>
            <a:lvl3pPr lvl="2" algn="r" rtl="0">
              <a:buClr>
                <a:schemeClr val="dk1"/>
              </a:buClr>
              <a:buSzPts val="1100"/>
              <a:buFont typeface="Arial"/>
              <a:buNone/>
              <a:defRPr/>
            </a:lvl3pPr>
            <a:lvl4pPr lvl="3" algn="r" rtl="0">
              <a:buClr>
                <a:schemeClr val="dk1"/>
              </a:buClr>
              <a:buSzPts val="1100"/>
              <a:buFont typeface="Arial"/>
              <a:buNone/>
              <a:defRPr/>
            </a:lvl4pPr>
            <a:lvl5pPr lvl="4" algn="r" rtl="0">
              <a:buClr>
                <a:schemeClr val="dk1"/>
              </a:buClr>
              <a:buSzPts val="1100"/>
              <a:buFont typeface="Arial"/>
              <a:buNone/>
              <a:defRPr/>
            </a:lvl5pPr>
            <a:lvl6pPr lvl="5" algn="r" rtl="0">
              <a:buClr>
                <a:schemeClr val="dk1"/>
              </a:buClr>
              <a:buSzPts val="1100"/>
              <a:buFont typeface="Arial"/>
              <a:buNone/>
              <a:defRPr/>
            </a:lvl6pPr>
            <a:lvl7pPr lvl="6" algn="r" rtl="0">
              <a:buClr>
                <a:schemeClr val="dk1"/>
              </a:buClr>
              <a:buSzPts val="1100"/>
              <a:buFont typeface="Arial"/>
              <a:buNone/>
              <a:defRPr/>
            </a:lvl7pPr>
            <a:lvl8pPr lvl="7" algn="r" rtl="0">
              <a:buClr>
                <a:schemeClr val="dk1"/>
              </a:buClr>
              <a:buSzPts val="1100"/>
              <a:buFont typeface="Arial"/>
              <a:buNone/>
              <a:defRPr/>
            </a:lvl8pPr>
            <a:lvl9pPr lvl="8" algn="r" rtl="0">
              <a:buClr>
                <a:schemeClr val="dk1"/>
              </a:buClr>
              <a:buSzPts val="1100"/>
              <a:buFont typeface="Arial"/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None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2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7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5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5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5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15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20.png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4.xml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25.xml"/><Relationship Id="rId1" Type="http://schemas.openxmlformats.org/officeDocument/2006/relationships/slideLayout" Target="../slideLayouts/slideLayout15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6.xml"/><Relationship Id="rId1" Type="http://schemas.openxmlformats.org/officeDocument/2006/relationships/slideLayout" Target="../slideLayouts/slideLayout1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notesSlide" Target="../notesSlides/notesSlide27.xml"/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3" Type="http://schemas.openxmlformats.org/officeDocument/2006/relationships/hyperlink" Target="https://apo.org.au/subscribe" TargetMode="External"/><Relationship Id="rId2" Type="http://schemas.openxmlformats.org/officeDocument/2006/relationships/notesSlide" Target="../notesSlides/notesSlide28.xml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png"/><Relationship Id="rId7" Type="http://schemas.openxmlformats.org/officeDocument/2006/relationships/image" Target="../media/image26.png"/><Relationship Id="rId2" Type="http://schemas.openxmlformats.org/officeDocument/2006/relationships/notesSlide" Target="../notesSlides/notesSlide29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6.png"/><Relationship Id="rId5" Type="http://schemas.openxmlformats.org/officeDocument/2006/relationships/image" Target="../media/image25.png"/><Relationship Id="rId4" Type="http://schemas.openxmlformats.org/officeDocument/2006/relationships/image" Target="../media/image24.png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notesSlide" Target="../notesSlides/notesSlide30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4" Type="http://schemas.openxmlformats.org/officeDocument/2006/relationships/image" Target="../media/image28.png"/></Relationships>
</file>

<file path=ppt/slides/_rels/slide34.xml.rels><?xml version="1.0" encoding="UTF-8" standalone="yes"?>
<Relationships xmlns="http://schemas.openxmlformats.org/package/2006/relationships"><Relationship Id="rId3" Type="http://schemas.openxmlformats.org/officeDocument/2006/relationships/hyperlink" Target="http://drive.google.com/open?id=1iOJkE5xYTnyjL8szNCXMCufXMX-QXGIc" TargetMode="External"/><Relationship Id="rId7" Type="http://schemas.openxmlformats.org/officeDocument/2006/relationships/hyperlink" Target="https://youtu.be/AsNh6nJIUvg" TargetMode="External"/><Relationship Id="rId2" Type="http://schemas.openxmlformats.org/officeDocument/2006/relationships/notesSlide" Target="../notesSlides/notesSlide31.xml"/><Relationship Id="rId1" Type="http://schemas.openxmlformats.org/officeDocument/2006/relationships/slideLayout" Target="../slideLayouts/slideLayout15.xml"/><Relationship Id="rId6" Type="http://schemas.openxmlformats.org/officeDocument/2006/relationships/hyperlink" Target="https://youtu.be/-Rr2CS8aa_k" TargetMode="External"/><Relationship Id="rId5" Type="http://schemas.openxmlformats.org/officeDocument/2006/relationships/hyperlink" Target="https://drive.google.com/drive/folders/1PirPwcZ0XbpB8yzo8NClVQnWc6gbOvNU" TargetMode="External"/><Relationship Id="rId4" Type="http://schemas.openxmlformats.org/officeDocument/2006/relationships/hyperlink" Target="https://drive.google.com/drive/folders/1ap4utJmU4vv1-317YvcnKrI0wLxK6JZS" TargetMode="Externa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2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5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4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6D8B"/>
        </a:solidFill>
        <a:effectLst/>
      </p:bgPr>
    </p:bg>
    <p:spTree>
      <p:nvGrpSpPr>
        <p:cNvPr id="1" name="Shape 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20"/>
          <p:cNvSpPr txBox="1">
            <a:spLocks noGrp="1"/>
          </p:cNvSpPr>
          <p:nvPr>
            <p:ph type="ctrTitle"/>
          </p:nvPr>
        </p:nvSpPr>
        <p:spPr>
          <a:xfrm>
            <a:off x="2345700" y="1537575"/>
            <a:ext cx="45588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E0D8C6"/>
                </a:solidFill>
                <a:latin typeface="Calibri"/>
                <a:ea typeface="Calibri"/>
                <a:cs typeface="Calibri"/>
                <a:sym typeface="Calibri"/>
              </a:rPr>
              <a:t>Subject to policy</a:t>
            </a:r>
            <a:endParaRPr sz="3600" b="1">
              <a:solidFill>
                <a:srgbClr val="E0D8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0" name="Google Shape;80;p20"/>
          <p:cNvSpPr txBox="1">
            <a:spLocks noGrp="1"/>
          </p:cNvSpPr>
          <p:nvPr>
            <p:ph type="subTitle" idx="1"/>
          </p:nvPr>
        </p:nvSpPr>
        <p:spPr>
          <a:xfrm>
            <a:off x="2336325" y="3006250"/>
            <a:ext cx="46989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EFEBEF"/>
                </a:solidFill>
                <a:latin typeface="Calibri"/>
                <a:ea typeface="Calibri"/>
                <a:cs typeface="Calibri"/>
                <a:sym typeface="Calibri"/>
              </a:rPr>
              <a:t>Dr Yong-Bin Kang - Research Fellow</a:t>
            </a:r>
            <a:endParaRPr>
              <a:solidFill>
                <a:schemeClr val="dk1"/>
              </a:solidFill>
            </a:endParaRPr>
          </a:p>
          <a:p>
            <a:pPr marL="0" lvl="0" indent="0" algn="ctr" rtl="0">
              <a:lnSpc>
                <a:spcPct val="115000"/>
              </a:lnSpc>
              <a:spcBef>
                <a:spcPts val="11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EFEBEF"/>
                </a:solidFill>
                <a:latin typeface="Calibri"/>
                <a:ea typeface="Calibri"/>
                <a:cs typeface="Calibri"/>
                <a:sym typeface="Calibri"/>
              </a:rPr>
              <a:t>Les Kneebone - Information Architect</a:t>
            </a:r>
            <a:endParaRPr sz="1800" b="1">
              <a:solidFill>
                <a:srgbClr val="EFEBEF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lnSpc>
                <a:spcPct val="115000"/>
              </a:lnSpc>
              <a:spcBef>
                <a:spcPts val="1100"/>
              </a:spcBef>
              <a:spcAft>
                <a:spcPts val="1100"/>
              </a:spcAft>
              <a:buClr>
                <a:schemeClr val="dk1"/>
              </a:buClr>
              <a:buSzPts val="1100"/>
              <a:buFont typeface="Arial"/>
              <a:buNone/>
            </a:pPr>
            <a:endParaRPr/>
          </a:p>
        </p:txBody>
      </p:sp>
      <p:pic>
        <p:nvPicPr>
          <p:cNvPr id="81" name="Google Shape;81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0700" y="4270525"/>
            <a:ext cx="2604499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82" name="Google Shape;82;p20"/>
          <p:cNvPicPr preferRelativeResize="0"/>
          <p:nvPr/>
        </p:nvPicPr>
        <p:blipFill rotWithShape="1">
          <a:blip r:embed="rId4">
            <a:alphaModFix/>
          </a:blip>
          <a:srcRect t="25719" b="49484"/>
          <a:stretch/>
        </p:blipFill>
        <p:spPr>
          <a:xfrm>
            <a:off x="0" y="0"/>
            <a:ext cx="9144003" cy="1073852"/>
          </a:xfrm>
          <a:prstGeom prst="rect">
            <a:avLst/>
          </a:prstGeom>
          <a:noFill/>
          <a:ln>
            <a:noFill/>
          </a:ln>
        </p:spPr>
      </p:pic>
      <p:sp>
        <p:nvSpPr>
          <p:cNvPr id="83" name="Google Shape;83;p20"/>
          <p:cNvSpPr txBox="1"/>
          <p:nvPr/>
        </p:nvSpPr>
        <p:spPr>
          <a:xfrm>
            <a:off x="6488550" y="4270525"/>
            <a:ext cx="2366400" cy="75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rgbClr val="E0D8C6"/>
                </a:solidFill>
                <a:latin typeface="Calibri"/>
                <a:ea typeface="Calibri"/>
                <a:cs typeface="Calibri"/>
                <a:sym typeface="Calibri"/>
              </a:rPr>
              <a:t>APO.ORG.AU</a:t>
            </a:r>
            <a:endParaRPr sz="3000" b="1">
              <a:solidFill>
                <a:srgbClr val="E0D8C6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4" name="Google Shape;84;p20"/>
          <p:cNvSpPr txBox="1"/>
          <p:nvPr/>
        </p:nvSpPr>
        <p:spPr>
          <a:xfrm>
            <a:off x="177925" y="2135100"/>
            <a:ext cx="87342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10000"/>
              </a:lnSpc>
              <a:spcBef>
                <a:spcPts val="0"/>
              </a:spcBef>
              <a:spcAft>
                <a:spcPts val="1100"/>
              </a:spcAft>
              <a:buNone/>
            </a:pPr>
            <a:r>
              <a:rPr lang="en-GB" sz="2650">
                <a:solidFill>
                  <a:srgbClr val="EFEBE2"/>
                </a:solidFill>
              </a:rPr>
              <a:t>Using Artificial Intelligence to develop a policy thesaurus</a:t>
            </a:r>
            <a:endParaRPr sz="3000" b="1">
              <a:solidFill>
                <a:srgbClr val="EFEBE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29"/>
          <p:cNvSpPr txBox="1"/>
          <p:nvPr/>
        </p:nvSpPr>
        <p:spPr>
          <a:xfrm>
            <a:off x="-1" y="0"/>
            <a:ext cx="3944679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r>
              <a:rPr lang="en-GB" sz="3600" dirty="0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Part 2: Data Analytics on APO documents and subject terms</a:t>
            </a:r>
            <a:endParaRPr sz="3600"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1"/>
          <p:cNvSpPr/>
          <p:nvPr/>
        </p:nvSpPr>
        <p:spPr>
          <a:xfrm>
            <a:off x="1198180" y="282271"/>
            <a:ext cx="5680841" cy="470898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AU" sz="2000" dirty="0"/>
              <a:t>67986	Built environment</a:t>
            </a:r>
          </a:p>
          <a:p>
            <a:r>
              <a:rPr lang="en-AU" sz="2000" dirty="0"/>
              <a:t>21819	Communication</a:t>
            </a:r>
          </a:p>
          <a:p>
            <a:r>
              <a:rPr lang="en-AU" sz="2000" dirty="0"/>
              <a:t>20612	Culture</a:t>
            </a:r>
          </a:p>
          <a:p>
            <a:r>
              <a:rPr lang="en-AU" sz="2000" dirty="0"/>
              <a:t>21120	Economics</a:t>
            </a:r>
          </a:p>
          <a:p>
            <a:r>
              <a:rPr lang="en-AU" sz="2000" dirty="0"/>
              <a:t>20387	Education</a:t>
            </a:r>
          </a:p>
          <a:p>
            <a:r>
              <a:rPr lang="en-AU" sz="2000" dirty="0"/>
              <a:t>56421	Environment</a:t>
            </a:r>
          </a:p>
          <a:p>
            <a:r>
              <a:rPr lang="en-AU" sz="2000" dirty="0"/>
              <a:t>57741	Healthcare</a:t>
            </a:r>
          </a:p>
          <a:p>
            <a:r>
              <a:rPr lang="en-AU" sz="2000" dirty="0"/>
              <a:t>58171	Indigenous</a:t>
            </a:r>
          </a:p>
          <a:p>
            <a:r>
              <a:rPr lang="en-AU" sz="2000" dirty="0"/>
              <a:t>20158	International relations</a:t>
            </a:r>
          </a:p>
          <a:p>
            <a:r>
              <a:rPr lang="en-AU" sz="2000" dirty="0"/>
              <a:t>20687	Justice</a:t>
            </a:r>
          </a:p>
          <a:p>
            <a:r>
              <a:rPr lang="en-AU" sz="2000" dirty="0"/>
              <a:t>20296	</a:t>
            </a:r>
            <a:r>
              <a:rPr lang="en-AU" sz="2000" b="1" dirty="0">
                <a:solidFill>
                  <a:srgbClr val="FF0000"/>
                </a:solidFill>
              </a:rPr>
              <a:t>National security</a:t>
            </a:r>
          </a:p>
          <a:p>
            <a:r>
              <a:rPr lang="en-AU" sz="2000" dirty="0"/>
              <a:t>20408	Politics and government</a:t>
            </a:r>
          </a:p>
          <a:p>
            <a:r>
              <a:rPr lang="en-AU" sz="2000" dirty="0"/>
              <a:t>20764	Science</a:t>
            </a:r>
          </a:p>
          <a:p>
            <a:r>
              <a:rPr lang="en-AU" sz="2000" dirty="0"/>
              <a:t>62731	Social issues</a:t>
            </a:r>
          </a:p>
          <a:p>
            <a:r>
              <a:rPr lang="en-AU" sz="2000" dirty="0"/>
              <a:t>21582	</a:t>
            </a:r>
            <a:r>
              <a:rPr lang="en-AU" sz="2000" b="1" dirty="0">
                <a:solidFill>
                  <a:srgbClr val="FF0000"/>
                </a:solidFill>
              </a:rPr>
              <a:t>Technology</a:t>
            </a:r>
          </a:p>
        </p:txBody>
      </p:sp>
      <p:sp>
        <p:nvSpPr>
          <p:cNvPr id="3" name="TextBox 2"/>
          <p:cNvSpPr txBox="1"/>
          <p:nvPr/>
        </p:nvSpPr>
        <p:spPr>
          <a:xfrm>
            <a:off x="5623034" y="1682654"/>
            <a:ext cx="35209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800" dirty="0">
                <a:solidFill>
                  <a:srgbClr val="FF0000"/>
                </a:solidFill>
              </a:rPr>
              <a:t>Technology</a:t>
            </a:r>
          </a:p>
          <a:p>
            <a:r>
              <a:rPr lang="en-AU" sz="1800" dirty="0"/>
              <a:t>NT:	Information technology</a:t>
            </a:r>
          </a:p>
          <a:p>
            <a:r>
              <a:rPr lang="en-AU" sz="1800" dirty="0"/>
              <a:t>	Engineering</a:t>
            </a:r>
          </a:p>
          <a:p>
            <a:r>
              <a:rPr lang="en-AU" sz="1800" dirty="0"/>
              <a:t>	Transport</a:t>
            </a:r>
          </a:p>
        </p:txBody>
      </p:sp>
    </p:spTree>
    <p:extLst>
      <p:ext uri="{BB962C8B-B14F-4D97-AF65-F5344CB8AC3E}">
        <p14:creationId xmlns:p14="http://schemas.microsoft.com/office/powerpoint/2010/main" val="39540814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Google Shape;173;p30"/>
          <p:cNvSpPr txBox="1"/>
          <p:nvPr/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 dirty="0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Applications for a shared taxonomy</a:t>
            </a:r>
            <a:endParaRPr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noFill/>
        <a:effectLst/>
      </p:bgPr>
    </p:bg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4" name="Google Shape;184;p3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6451600" cy="4838700"/>
          </a:xfrm>
          <a:prstGeom prst="rect">
            <a:avLst/>
          </a:prstGeom>
          <a:noFill/>
          <a:ln>
            <a:noFill/>
          </a:ln>
        </p:spPr>
      </p:pic>
      <p:sp>
        <p:nvSpPr>
          <p:cNvPr id="185" name="Google Shape;185;p32"/>
          <p:cNvSpPr txBox="1"/>
          <p:nvPr/>
        </p:nvSpPr>
        <p:spPr>
          <a:xfrm>
            <a:off x="6717725" y="152400"/>
            <a:ext cx="23616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Ken Lund (CC BY-SA 2.0)</a:t>
            </a: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6D8B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/>
        </p:nvSpPr>
        <p:spPr>
          <a:xfrm>
            <a:off x="1406504" y="1892400"/>
            <a:ext cx="6330991" cy="13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r>
              <a:rPr kumimoji="0" lang="en-AU" sz="2800" b="0" i="1" u="none" strike="noStrike" kern="0" cap="none" spc="0" normalizeH="0" baseline="0" noProof="0" dirty="0">
                <a:ln>
                  <a:noFill/>
                </a:ln>
                <a:solidFill>
                  <a:srgbClr val="EFEBE2"/>
                </a:solidFill>
                <a:effectLst/>
                <a:uLnTx/>
                <a:uFillTx/>
                <a:latin typeface="Arial"/>
                <a:cs typeface="Arial"/>
                <a:sym typeface="Arial"/>
              </a:rPr>
              <a:t>Linking fields of research and functions of government</a:t>
            </a:r>
            <a:endParaRPr kumimoji="0" sz="2800" b="0" i="1" u="none" strike="noStrike" kern="0" cap="none" spc="0" normalizeH="0" baseline="0" noProof="0" dirty="0">
              <a:ln>
                <a:noFill/>
              </a:ln>
              <a:solidFill>
                <a:srgbClr val="EFEBE2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384450720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33"/>
          <p:cNvSpPr txBox="1"/>
          <p:nvPr/>
        </p:nvSpPr>
        <p:spPr>
          <a:xfrm>
            <a:off x="152400" y="3647350"/>
            <a:ext cx="3899400" cy="606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“Tower of Babel” – permission by Elbe Spurling</a:t>
            </a:r>
            <a:endParaRPr/>
          </a:p>
        </p:txBody>
      </p:sp>
      <p:pic>
        <p:nvPicPr>
          <p:cNvPr id="191" name="Google Shape;191;p3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840600" cy="3494950"/>
          </a:xfrm>
          <a:prstGeom prst="rect">
            <a:avLst/>
          </a:prstGeom>
          <a:noFill/>
          <a:ln>
            <a:noFill/>
          </a:ln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4C3D1DE2-6CD4-42B7-8CDE-82A6BB8F6ABC}"/>
              </a:ext>
            </a:extLst>
          </p:cNvPr>
          <p:cNvSpPr txBox="1"/>
          <p:nvPr/>
        </p:nvSpPr>
        <p:spPr>
          <a:xfrm>
            <a:off x="4628707" y="829340"/>
            <a:ext cx="4362893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AU" sz="1600" dirty="0"/>
              <a:t>Caplan (1979) </a:t>
            </a:r>
            <a:r>
              <a:rPr lang="en-AU" sz="1600" i="1" dirty="0"/>
              <a:t>Two-Communities </a:t>
            </a:r>
            <a:r>
              <a:rPr lang="en-AU" sz="1600" i="1" dirty="0" smtClean="0"/>
              <a:t>Theory</a:t>
            </a:r>
          </a:p>
          <a:p>
            <a:endParaRPr lang="en-AU" sz="1600" i="1" dirty="0"/>
          </a:p>
          <a:p>
            <a:r>
              <a:rPr lang="en-AU" sz="1600" dirty="0" smtClean="0"/>
              <a:t>“… </a:t>
            </a:r>
            <a:r>
              <a:rPr lang="en-AU" sz="1600" dirty="0"/>
              <a:t>knowledge produces and knowledge users… live in separate worlds with different and often conflicting values, different rewards systems, and different </a:t>
            </a:r>
            <a:r>
              <a:rPr lang="en-AU" sz="1600" dirty="0" smtClean="0"/>
              <a:t>languages”</a:t>
            </a:r>
            <a:endParaRPr lang="en-AU" sz="1600" dirty="0"/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p34"/>
          <p:cNvSpPr txBox="1"/>
          <p:nvPr/>
        </p:nvSpPr>
        <p:spPr>
          <a:xfrm>
            <a:off x="4995700" y="2070000"/>
            <a:ext cx="29946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Domestic violence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Shape 2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Google Shape;201;p35"/>
          <p:cNvSpPr txBox="1"/>
          <p:nvPr/>
        </p:nvSpPr>
        <p:spPr>
          <a:xfrm>
            <a:off x="4995700" y="2070000"/>
            <a:ext cx="39165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Family violence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Used For: </a:t>
            </a:r>
            <a:r>
              <a:rPr lang="en-GB" sz="2400" b="1" i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Domestic violence</a:t>
            </a:r>
            <a:endParaRPr sz="2400" b="1" i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36"/>
          <p:cNvSpPr txBox="1"/>
          <p:nvPr/>
        </p:nvSpPr>
        <p:spPr>
          <a:xfrm>
            <a:off x="4995700" y="2070000"/>
            <a:ext cx="39165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Family violence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Used For: </a:t>
            </a:r>
            <a:r>
              <a:rPr lang="en-GB" sz="2400" b="1" i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Domestic violence</a:t>
            </a:r>
            <a:endParaRPr sz="2400" b="1" i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07" name="Google Shape;207;p36"/>
          <p:cNvSpPr txBox="1"/>
          <p:nvPr/>
        </p:nvSpPr>
        <p:spPr>
          <a:xfrm>
            <a:off x="3983525" y="2070000"/>
            <a:ext cx="10791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20194</a:t>
            </a:r>
            <a:endParaRPr sz="2400" b="1" i="1">
              <a:solidFill>
                <a:srgbClr val="8C0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2" name="Google Shape;212;p37"/>
          <p:cNvSpPr txBox="1"/>
          <p:nvPr/>
        </p:nvSpPr>
        <p:spPr>
          <a:xfrm>
            <a:off x="4186125" y="2070000"/>
            <a:ext cx="4977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Family violence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Used For: </a:t>
            </a:r>
            <a:r>
              <a:rPr lang="en-GB" sz="2400" b="1" i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Domestic violence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Narrower: Adolescent family violence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Related: Emergency housing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13" name="Google Shape;213;p37"/>
          <p:cNvSpPr txBox="1"/>
          <p:nvPr/>
        </p:nvSpPr>
        <p:spPr>
          <a:xfrm>
            <a:off x="3221525" y="2070000"/>
            <a:ext cx="11907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20194</a:t>
            </a:r>
            <a:endParaRPr sz="2400" b="1" i="1">
              <a:solidFill>
                <a:srgbClr val="8C0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21"/>
          <p:cNvSpPr txBox="1"/>
          <p:nvPr/>
        </p:nvSpPr>
        <p:spPr>
          <a:xfrm>
            <a:off x="390725" y="4043450"/>
            <a:ext cx="18090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rgbClr val="F40224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en-GB" sz="1800" b="1" dirty="0" err="1">
                <a:solidFill>
                  <a:srgbClr val="F40224"/>
                </a:solidFill>
                <a:latin typeface="Calibri"/>
                <a:ea typeface="Calibri"/>
                <a:cs typeface="Calibri"/>
                <a:sym typeface="Calibri"/>
              </a:rPr>
              <a:t>subjectToPolicy</a:t>
            </a:r>
            <a:endParaRPr sz="1800" b="1" dirty="0">
              <a:solidFill>
                <a:srgbClr val="F40224"/>
              </a:solidFill>
            </a:endParaRPr>
          </a:p>
        </p:txBody>
      </p:sp>
      <p:sp>
        <p:nvSpPr>
          <p:cNvPr id="90" name="Google Shape;90;p21"/>
          <p:cNvSpPr txBox="1"/>
          <p:nvPr/>
        </p:nvSpPr>
        <p:spPr>
          <a:xfrm>
            <a:off x="592375" y="379275"/>
            <a:ext cx="5688900" cy="7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Overview</a:t>
            </a:r>
            <a:endParaRPr sz="3600" b="1">
              <a:solidFill>
                <a:srgbClr val="690A1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1" name="Google Shape;91;p21"/>
          <p:cNvSpPr txBox="1"/>
          <p:nvPr/>
        </p:nvSpPr>
        <p:spPr>
          <a:xfrm>
            <a:off x="515875" y="1165100"/>
            <a:ext cx="7570800" cy="22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Tidying up a folksonomy - Les Kneebone</a:t>
            </a:r>
            <a:endParaRPr sz="1800" dirty="0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Data Analytics on APO documents and subject terms - Dr Yong-Bin Kang</a:t>
            </a:r>
            <a:endParaRPr sz="1800" dirty="0">
              <a:solidFill>
                <a:srgbClr val="8C0019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dirty="0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Applications for a shared taxonomy - Les Kneebone</a:t>
            </a:r>
            <a:endParaRPr sz="1800" dirty="0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dirty="0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 dirty="0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2" name="Google Shape;92;p21"/>
          <p:cNvSpPr txBox="1"/>
          <p:nvPr/>
        </p:nvSpPr>
        <p:spPr>
          <a:xfrm>
            <a:off x="390725" y="4359025"/>
            <a:ext cx="15582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F40224"/>
                </a:solidFill>
                <a:latin typeface="Calibri"/>
                <a:ea typeface="Calibri"/>
                <a:cs typeface="Calibri"/>
                <a:sym typeface="Calibri"/>
              </a:rPr>
              <a:t>@APOorgau</a:t>
            </a:r>
            <a:endParaRPr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4" name="Google Shape;224;p39"/>
          <p:cNvSpPr txBox="1"/>
          <p:nvPr/>
        </p:nvSpPr>
        <p:spPr>
          <a:xfrm>
            <a:off x="4186125" y="2070000"/>
            <a:ext cx="4977900" cy="914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Family violence</a:t>
            </a:r>
            <a:endParaRPr sz="2400" b="1" dirty="0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Used For: </a:t>
            </a:r>
            <a:r>
              <a:rPr lang="en-GB" sz="2400" b="1" i="1" dirty="0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Domestic violence</a:t>
            </a:r>
            <a:endParaRPr sz="2400" b="1" dirty="0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Narrower: Adolescent family violence</a:t>
            </a:r>
            <a:endParaRPr sz="2400" b="1" dirty="0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Related: Emergency housing</a:t>
            </a:r>
            <a:endParaRPr sz="2400" b="1" dirty="0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25" name="Google Shape;225;p39"/>
          <p:cNvSpPr txBox="1"/>
          <p:nvPr/>
        </p:nvSpPr>
        <p:spPr>
          <a:xfrm>
            <a:off x="105125" y="2070000"/>
            <a:ext cx="43068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http://</a:t>
            </a:r>
            <a:r>
              <a:rPr lang="en-GB" sz="2400" b="1" strike="sngStrike" dirty="0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vocab.apo.org.au</a:t>
            </a:r>
            <a:r>
              <a:rPr lang="en-GB" sz="2400" b="1" dirty="0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/20194</a:t>
            </a:r>
            <a:endParaRPr sz="2400" b="1" i="1" dirty="0">
              <a:solidFill>
                <a:srgbClr val="8C0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Google Shape;230;p40"/>
          <p:cNvSpPr txBox="1"/>
          <p:nvPr/>
        </p:nvSpPr>
        <p:spPr>
          <a:xfrm>
            <a:off x="4411925" y="2029575"/>
            <a:ext cx="2679900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Family violence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1" name="Google Shape;231;p40"/>
          <p:cNvSpPr txBox="1"/>
          <p:nvPr/>
        </p:nvSpPr>
        <p:spPr>
          <a:xfrm>
            <a:off x="105125" y="2070000"/>
            <a:ext cx="43068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http://</a:t>
            </a:r>
            <a:r>
              <a:rPr lang="en-GB" sz="2400" b="1" strike="sngStrike" dirty="0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vocab.apo.org.au</a:t>
            </a:r>
            <a:r>
              <a:rPr lang="en-GB" sz="2400" b="1" dirty="0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/20194</a:t>
            </a:r>
            <a:endParaRPr sz="2400" b="1" i="1" dirty="0">
              <a:solidFill>
                <a:srgbClr val="8C0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2" name="Google Shape;232;p40"/>
          <p:cNvSpPr txBox="1"/>
          <p:nvPr/>
        </p:nvSpPr>
        <p:spPr>
          <a:xfrm>
            <a:off x="4411925" y="774600"/>
            <a:ext cx="4224600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Family and household studies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3" name="Google Shape;233;p40"/>
          <p:cNvSpPr txBox="1"/>
          <p:nvPr/>
        </p:nvSpPr>
        <p:spPr>
          <a:xfrm>
            <a:off x="105125" y="774600"/>
            <a:ext cx="38739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http://purl.org/au-research/vocabulary/anzsrc-for/2008/1603</a:t>
            </a:r>
            <a:endParaRPr sz="2200" b="1">
              <a:solidFill>
                <a:srgbClr val="8C0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4" name="Google Shape;234;p40"/>
          <p:cNvSpPr txBox="1"/>
          <p:nvPr/>
        </p:nvSpPr>
        <p:spPr>
          <a:xfrm>
            <a:off x="4338525" y="3213000"/>
            <a:ext cx="2899500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Counselling services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35" name="Google Shape;235;p40"/>
          <p:cNvSpPr txBox="1"/>
          <p:nvPr/>
        </p:nvSpPr>
        <p:spPr>
          <a:xfrm>
            <a:off x="184750" y="3213000"/>
            <a:ext cx="40530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https://data.naa.gov.au/def/agift/Counselling-services.htm</a:t>
            </a:r>
            <a:endParaRPr sz="2400" b="1" i="1">
              <a:solidFill>
                <a:srgbClr val="8C0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0" name="Google Shape;240;p41"/>
          <p:cNvSpPr txBox="1"/>
          <p:nvPr/>
        </p:nvSpPr>
        <p:spPr>
          <a:xfrm>
            <a:off x="4411925" y="2029575"/>
            <a:ext cx="2679900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Family violence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1" name="Google Shape;241;p41"/>
          <p:cNvSpPr txBox="1"/>
          <p:nvPr/>
        </p:nvSpPr>
        <p:spPr>
          <a:xfrm>
            <a:off x="105125" y="2070000"/>
            <a:ext cx="43068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 dirty="0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http://</a:t>
            </a:r>
            <a:r>
              <a:rPr lang="en-GB" sz="2400" b="1" strike="sngStrike" dirty="0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vocab.apo.org.au</a:t>
            </a:r>
            <a:r>
              <a:rPr lang="en-GB" sz="2400" b="1" dirty="0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/20194</a:t>
            </a:r>
            <a:endParaRPr sz="2400" b="1" i="1" dirty="0">
              <a:solidFill>
                <a:srgbClr val="8C0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2" name="Google Shape;242;p41"/>
          <p:cNvSpPr txBox="1"/>
          <p:nvPr/>
        </p:nvSpPr>
        <p:spPr>
          <a:xfrm>
            <a:off x="4411925" y="774600"/>
            <a:ext cx="4224600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Family and household studies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3" name="Google Shape;243;p41"/>
          <p:cNvSpPr txBox="1"/>
          <p:nvPr/>
        </p:nvSpPr>
        <p:spPr>
          <a:xfrm>
            <a:off x="105125" y="774600"/>
            <a:ext cx="38739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200" b="1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http://purl.org/au-research/vocabulary/anzsrc-for/2008/1603</a:t>
            </a:r>
            <a:endParaRPr sz="2200" b="1">
              <a:solidFill>
                <a:srgbClr val="8C0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4" name="Google Shape;244;p41"/>
          <p:cNvSpPr txBox="1"/>
          <p:nvPr/>
        </p:nvSpPr>
        <p:spPr>
          <a:xfrm>
            <a:off x="4338525" y="3213000"/>
            <a:ext cx="2899500" cy="509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Counselling services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5" name="Google Shape;245;p41"/>
          <p:cNvSpPr txBox="1"/>
          <p:nvPr/>
        </p:nvSpPr>
        <p:spPr>
          <a:xfrm>
            <a:off x="184750" y="3213000"/>
            <a:ext cx="4053000" cy="631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https://data.naa.gov.au/def/agift/Counselling-services.htm</a:t>
            </a:r>
            <a:endParaRPr sz="2400" b="1" i="1">
              <a:solidFill>
                <a:srgbClr val="8C0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46" name="Google Shape;246;p41"/>
          <p:cNvSpPr txBox="1"/>
          <p:nvPr/>
        </p:nvSpPr>
        <p:spPr>
          <a:xfrm>
            <a:off x="5111075" y="1471850"/>
            <a:ext cx="2126950" cy="4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/>
              <a:t>&lt;</a:t>
            </a:r>
            <a:r>
              <a:rPr lang="en-GB" sz="1600" b="1" dirty="0" err="1"/>
              <a:t>skos:closeMatch</a:t>
            </a:r>
            <a:r>
              <a:rPr lang="en-GB" sz="1600" b="1" dirty="0"/>
              <a:t>&gt;</a:t>
            </a:r>
            <a:endParaRPr sz="1600" b="1" dirty="0"/>
          </a:p>
        </p:txBody>
      </p:sp>
      <p:sp>
        <p:nvSpPr>
          <p:cNvPr id="247" name="Google Shape;247;p41"/>
          <p:cNvSpPr txBox="1"/>
          <p:nvPr/>
        </p:nvSpPr>
        <p:spPr>
          <a:xfrm>
            <a:off x="5111075" y="2759988"/>
            <a:ext cx="2126950" cy="4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600" b="1" dirty="0"/>
              <a:t>&lt;</a:t>
            </a:r>
            <a:r>
              <a:rPr lang="en-GB" sz="1600" b="1" dirty="0" err="1"/>
              <a:t>skos:closeMatch</a:t>
            </a:r>
            <a:r>
              <a:rPr lang="en-GB" sz="1600" b="1" dirty="0"/>
              <a:t>&gt;</a:t>
            </a:r>
            <a:endParaRPr sz="1600" b="1" dirty="0"/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2" name="Google Shape;252;p42"/>
          <p:cNvSpPr txBox="1"/>
          <p:nvPr/>
        </p:nvSpPr>
        <p:spPr>
          <a:xfrm>
            <a:off x="0" y="0"/>
            <a:ext cx="3016500" cy="1431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Applications?</a:t>
            </a:r>
            <a:endParaRPr/>
          </a:p>
        </p:txBody>
      </p:sp>
      <p:sp>
        <p:nvSpPr>
          <p:cNvPr id="253" name="Google Shape;253;p42"/>
          <p:cNvSpPr txBox="1"/>
          <p:nvPr/>
        </p:nvSpPr>
        <p:spPr>
          <a:xfrm>
            <a:off x="938150" y="1431600"/>
            <a:ext cx="6727924" cy="19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 dirty="0">
                <a:solidFill>
                  <a:schemeClr val="dk1"/>
                </a:solidFill>
              </a:rPr>
              <a:t>Search and navigation in retrieval systems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 dirty="0">
                <a:solidFill>
                  <a:schemeClr val="dk1"/>
                </a:solidFill>
              </a:rPr>
              <a:t>Automated classification and cataloguing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 dirty="0">
                <a:solidFill>
                  <a:schemeClr val="dk1"/>
                </a:solidFill>
              </a:rPr>
              <a:t>Harmonize meanings between publication repositories</a:t>
            </a: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 dirty="0">
                <a:solidFill>
                  <a:schemeClr val="dk1"/>
                </a:solidFill>
              </a:rPr>
              <a:t>Recommendation systems</a:t>
            </a:r>
            <a:endParaRPr sz="1800" dirty="0">
              <a:solidFill>
                <a:schemeClr val="dk1"/>
              </a:solidFill>
            </a:endParaRPr>
          </a:p>
          <a:p>
            <a:pPr marL="45720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r>
              <a:rPr lang="en-GB" sz="1800" dirty="0">
                <a:solidFill>
                  <a:schemeClr val="dk1"/>
                </a:solidFill>
              </a:rPr>
              <a:t>Improve text mining applications</a:t>
            </a: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roup 9"/>
          <p:cNvGrpSpPr/>
          <p:nvPr/>
        </p:nvGrpSpPr>
        <p:grpSpPr>
          <a:xfrm>
            <a:off x="898796" y="1642281"/>
            <a:ext cx="6575578" cy="1810367"/>
            <a:chOff x="467873" y="1642281"/>
            <a:chExt cx="6575578" cy="1810367"/>
          </a:xfrm>
        </p:grpSpPr>
        <p:pic>
          <p:nvPicPr>
            <p:cNvPr id="2" name="Picture 1"/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467873" y="1878763"/>
              <a:ext cx="2377061" cy="1337402"/>
            </a:xfrm>
            <a:prstGeom prst="rect">
              <a:avLst/>
            </a:prstGeom>
          </p:spPr>
        </p:pic>
        <p:sp>
          <p:nvSpPr>
            <p:cNvPr id="3" name="Isosceles Triangle 2"/>
            <p:cNvSpPr/>
            <p:nvPr/>
          </p:nvSpPr>
          <p:spPr>
            <a:xfrm>
              <a:off x="3517596" y="1642281"/>
              <a:ext cx="1506349" cy="1810367"/>
            </a:xfrm>
            <a:prstGeom prst="triangl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" name="Rectangle 3"/>
            <p:cNvSpPr/>
            <p:nvPr/>
          </p:nvSpPr>
          <p:spPr>
            <a:xfrm>
              <a:off x="5696607" y="1762634"/>
              <a:ext cx="1346844" cy="1569660"/>
            </a:xfrm>
            <a:prstGeom prst="rect">
              <a:avLst/>
            </a:prstGeom>
            <a:noFill/>
          </p:spPr>
          <p:txBody>
            <a:bodyPr wrap="none" lIns="91440" tIns="45720" rIns="91440" bIns="45720">
              <a:spAutoFit/>
            </a:bodyPr>
            <a:lstStyle/>
            <a:p>
              <a:pPr algn="ctr"/>
              <a:r>
                <a:rPr lang="en-US" sz="9600" b="0" cap="none" spc="0" dirty="0" smtClean="0">
                  <a:ln w="0"/>
                  <a:gradFill>
                    <a:gsLst>
                      <a:gs pos="21000">
                        <a:srgbClr val="53575C"/>
                      </a:gs>
                      <a:gs pos="88000">
                        <a:srgbClr val="C5C7CA"/>
                      </a:gs>
                    </a:gsLst>
                    <a:lin ang="5400000"/>
                  </a:gradFill>
                  <a:effectLst/>
                </a:rPr>
                <a:t>AI</a:t>
              </a:r>
              <a:endParaRPr lang="en-US" sz="9600" b="0" cap="none" spc="0" dirty="0">
                <a:ln w="0"/>
                <a:gradFill>
                  <a:gsLst>
                    <a:gs pos="21000">
                      <a:srgbClr val="53575C"/>
                    </a:gs>
                    <a:gs pos="88000">
                      <a:srgbClr val="C5C7CA"/>
                    </a:gs>
                  </a:gsLst>
                  <a:lin ang="5400000"/>
                </a:gradFill>
                <a:effectLst/>
              </a:endParaRPr>
            </a:p>
          </p:txBody>
        </p:sp>
        <p:cxnSp>
          <p:nvCxnSpPr>
            <p:cNvPr id="6" name="Curved Connector 5"/>
            <p:cNvCxnSpPr>
              <a:stCxn id="2" idx="0"/>
              <a:endCxn id="3" idx="0"/>
            </p:cNvCxnSpPr>
            <p:nvPr/>
          </p:nvCxnSpPr>
          <p:spPr>
            <a:xfrm rot="5400000" flipH="1" flipV="1">
              <a:off x="2845346" y="453339"/>
              <a:ext cx="236482" cy="2614367"/>
            </a:xfrm>
            <a:prstGeom prst="curvedConnector3">
              <a:avLst>
                <a:gd name="adj1" fmla="val 196667"/>
              </a:avLst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" name="Curved Connector 6"/>
            <p:cNvCxnSpPr>
              <a:stCxn id="3" idx="3"/>
              <a:endCxn id="4" idx="2"/>
            </p:cNvCxnSpPr>
            <p:nvPr/>
          </p:nvCxnSpPr>
          <p:spPr>
            <a:xfrm rot="5400000" flipH="1" flipV="1">
              <a:off x="5260223" y="2342842"/>
              <a:ext cx="120354" cy="2099258"/>
            </a:xfrm>
            <a:prstGeom prst="curvedConnector3">
              <a:avLst>
                <a:gd name="adj1" fmla="val -189940"/>
              </a:avLst>
            </a:prstGeom>
            <a:ln w="57150">
              <a:solidFill>
                <a:srgbClr val="FF0000"/>
              </a:solidFill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</p:spTree>
    <p:extLst>
      <p:ext uri="{BB962C8B-B14F-4D97-AF65-F5344CB8AC3E}">
        <p14:creationId xmlns:p14="http://schemas.microsoft.com/office/powerpoint/2010/main" val="2058261117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2053" y="156979"/>
            <a:ext cx="3810330" cy="2145978"/>
          </a:xfrm>
          <a:prstGeom prst="rect">
            <a:avLst/>
          </a:prstGeom>
        </p:spPr>
      </p:pic>
      <p:sp>
        <p:nvSpPr>
          <p:cNvPr id="4" name="Google Shape;253;p42"/>
          <p:cNvSpPr txBox="1"/>
          <p:nvPr/>
        </p:nvSpPr>
        <p:spPr>
          <a:xfrm>
            <a:off x="3992383" y="156979"/>
            <a:ext cx="6073500" cy="120076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AU" sz="1800" dirty="0">
                <a:solidFill>
                  <a:schemeClr val="dk1"/>
                </a:solidFill>
              </a:rPr>
              <a:t>Dictionary</a:t>
            </a:r>
          </a:p>
          <a:p>
            <a:pPr marL="4000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AU" sz="1800" dirty="0">
                <a:solidFill>
                  <a:schemeClr val="dk1"/>
                </a:solidFill>
              </a:rPr>
              <a:t>Piecemeal addition of ‘stop words’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10" name="Group 9"/>
          <p:cNvGrpSpPr/>
          <p:nvPr/>
        </p:nvGrpSpPr>
        <p:grpSpPr>
          <a:xfrm>
            <a:off x="6907599" y="1018663"/>
            <a:ext cx="1272410" cy="328194"/>
            <a:chOff x="5176771" y="3914717"/>
            <a:chExt cx="1272410" cy="328194"/>
          </a:xfrm>
        </p:grpSpPr>
        <p:sp>
          <p:nvSpPr>
            <p:cNvPr id="6" name="5-Point Star 5"/>
            <p:cNvSpPr/>
            <p:nvPr/>
          </p:nvSpPr>
          <p:spPr>
            <a:xfrm>
              <a:off x="5176771" y="3914718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5-Point Star 6"/>
            <p:cNvSpPr/>
            <p:nvPr/>
          </p:nvSpPr>
          <p:spPr>
            <a:xfrm>
              <a:off x="5667101" y="3914717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8" name="5-Point Star 7"/>
            <p:cNvSpPr/>
            <p:nvPr/>
          </p:nvSpPr>
          <p:spPr>
            <a:xfrm>
              <a:off x="6121190" y="3914718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361753906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8" name="Google Shape;258;p4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3810000" cy="21431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59" name="Google Shape;259;p43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85025" y="2384500"/>
            <a:ext cx="3648975" cy="2189375"/>
          </a:xfrm>
          <a:prstGeom prst="rect">
            <a:avLst/>
          </a:prstGeom>
          <a:noFill/>
          <a:ln>
            <a:noFill/>
          </a:ln>
        </p:spPr>
      </p:pic>
      <p:sp>
        <p:nvSpPr>
          <p:cNvPr id="5" name="Google Shape;253;p42"/>
          <p:cNvSpPr txBox="1"/>
          <p:nvPr/>
        </p:nvSpPr>
        <p:spPr>
          <a:xfrm>
            <a:off x="4849454" y="2295525"/>
            <a:ext cx="4180114" cy="1965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114300" lvl="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</a:pPr>
            <a:r>
              <a:rPr lang="en-AU" sz="1800" dirty="0">
                <a:solidFill>
                  <a:schemeClr val="dk1"/>
                </a:solidFill>
              </a:rPr>
              <a:t>Encyclopaedic</a:t>
            </a:r>
          </a:p>
          <a:p>
            <a:pPr marL="400050" lvl="0" indent="-28575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 panose="020B0604020202020204" pitchFamily="34" charset="0"/>
              <a:buChar char="•"/>
            </a:pPr>
            <a:r>
              <a:rPr lang="en-AU" sz="1800" dirty="0" smtClean="0">
                <a:solidFill>
                  <a:schemeClr val="dk1"/>
                </a:solidFill>
              </a:rPr>
              <a:t>expand </a:t>
            </a:r>
            <a:r>
              <a:rPr lang="en-AU" sz="1800" dirty="0">
                <a:solidFill>
                  <a:schemeClr val="dk1"/>
                </a:solidFill>
              </a:rPr>
              <a:t>training corpus with general knowledge sources</a:t>
            </a:r>
          </a:p>
          <a:p>
            <a:pPr marL="457200" lvl="0" indent="-342900" algn="l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●"/>
            </a:pPr>
            <a:endParaRPr sz="1800" dirty="0">
              <a:solidFill>
                <a:schemeClr val="dk1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grpSp>
        <p:nvGrpSpPr>
          <p:cNvPr id="2" name="Group 1"/>
          <p:cNvGrpSpPr/>
          <p:nvPr/>
        </p:nvGrpSpPr>
        <p:grpSpPr>
          <a:xfrm>
            <a:off x="7070885" y="3479187"/>
            <a:ext cx="1762740" cy="328194"/>
            <a:chOff x="5176771" y="3914717"/>
            <a:chExt cx="1762740" cy="328194"/>
          </a:xfrm>
        </p:grpSpPr>
        <p:sp>
          <p:nvSpPr>
            <p:cNvPr id="7" name="5-Point Star 6"/>
            <p:cNvSpPr/>
            <p:nvPr/>
          </p:nvSpPr>
          <p:spPr>
            <a:xfrm>
              <a:off x="5176771" y="3914718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8" name="5-Point Star 7"/>
            <p:cNvSpPr/>
            <p:nvPr/>
          </p:nvSpPr>
          <p:spPr>
            <a:xfrm>
              <a:off x="5667101" y="3914717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9" name="5-Point Star 8"/>
            <p:cNvSpPr/>
            <p:nvPr/>
          </p:nvSpPr>
          <p:spPr>
            <a:xfrm>
              <a:off x="6121190" y="3914718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10" name="5-Point Star 9"/>
            <p:cNvSpPr/>
            <p:nvPr/>
          </p:nvSpPr>
          <p:spPr>
            <a:xfrm>
              <a:off x="6611520" y="3914717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  <p:extLst>
      <p:ext uri="{BB962C8B-B14F-4D97-AF65-F5344CB8AC3E}">
        <p14:creationId xmlns:p14="http://schemas.microsoft.com/office/powerpoint/2010/main" val="412176260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5" name="Google Shape;265;p44"/>
          <p:cNvSpPr txBox="1"/>
          <p:nvPr/>
        </p:nvSpPr>
        <p:spPr>
          <a:xfrm>
            <a:off x="1166647" y="1223971"/>
            <a:ext cx="6810703" cy="224665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i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Take a </a:t>
            </a:r>
            <a:r>
              <a:rPr lang="en-GB" sz="2000" i="1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thesaurus developed </a:t>
            </a:r>
            <a:r>
              <a:rPr lang="en-GB" sz="2000" i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with inputs from communities of practice, as the </a:t>
            </a:r>
            <a:r>
              <a:rPr lang="en-GB" sz="2000" i="1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foundation for </a:t>
            </a:r>
            <a:r>
              <a:rPr lang="en-GB" sz="2000" i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defining </a:t>
            </a: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i="1" dirty="0" smtClean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artificial intelligence rules</a:t>
            </a:r>
            <a:endParaRPr lang="en-GB" sz="2000" i="1" dirty="0">
              <a:solidFill>
                <a:schemeClr val="tx1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2000" b="1" i="1" dirty="0">
              <a:solidFill>
                <a:srgbClr val="F40224"/>
              </a:solidFill>
              <a:latin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lang="en-GB" sz="2000" b="1" i="1" dirty="0">
              <a:solidFill>
                <a:srgbClr val="F40224"/>
              </a:solidFill>
              <a:latin typeface="Calibri"/>
              <a:cs typeface="Calibri"/>
              <a:sym typeface="Calibri"/>
            </a:endParaRPr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000" b="1" i="1" dirty="0">
                <a:solidFill>
                  <a:srgbClr val="F40224"/>
                </a:solidFill>
                <a:latin typeface="Calibri"/>
                <a:cs typeface="Calibri"/>
                <a:sym typeface="Calibri"/>
              </a:rPr>
              <a:t>Community Informed Artificial Intelligence</a:t>
            </a:r>
            <a:endParaRPr sz="2000" i="1" dirty="0"/>
          </a:p>
        </p:txBody>
      </p:sp>
      <p:grpSp>
        <p:nvGrpSpPr>
          <p:cNvPr id="3" name="Group 2"/>
          <p:cNvGrpSpPr/>
          <p:nvPr/>
        </p:nvGrpSpPr>
        <p:grpSpPr>
          <a:xfrm>
            <a:off x="3463585" y="3700419"/>
            <a:ext cx="2216829" cy="328195"/>
            <a:chOff x="2126974" y="3975448"/>
            <a:chExt cx="2216829" cy="328195"/>
          </a:xfrm>
        </p:grpSpPr>
        <p:sp>
          <p:nvSpPr>
            <p:cNvPr id="2" name="5-Point Star 1"/>
            <p:cNvSpPr/>
            <p:nvPr/>
          </p:nvSpPr>
          <p:spPr>
            <a:xfrm>
              <a:off x="2126974" y="3975450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4" name="5-Point Star 3"/>
            <p:cNvSpPr/>
            <p:nvPr/>
          </p:nvSpPr>
          <p:spPr>
            <a:xfrm>
              <a:off x="2617304" y="3975449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5" name="5-Point Star 4"/>
            <p:cNvSpPr/>
            <p:nvPr/>
          </p:nvSpPr>
          <p:spPr>
            <a:xfrm>
              <a:off x="3071393" y="3975450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6" name="5-Point Star 5"/>
            <p:cNvSpPr/>
            <p:nvPr/>
          </p:nvSpPr>
          <p:spPr>
            <a:xfrm>
              <a:off x="3561723" y="3975449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  <p:sp>
          <p:nvSpPr>
            <p:cNvPr id="7" name="5-Point Star 6"/>
            <p:cNvSpPr/>
            <p:nvPr/>
          </p:nvSpPr>
          <p:spPr>
            <a:xfrm>
              <a:off x="4015812" y="3975448"/>
              <a:ext cx="327991" cy="328193"/>
            </a:xfrm>
            <a:prstGeom prst="star5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AU"/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0357D292-8301-43D9-B10B-4D636F7EB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390650" y="28575"/>
            <a:ext cx="6362700" cy="5086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97428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6D8B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/>
        </p:nvSpPr>
        <p:spPr>
          <a:xfrm>
            <a:off x="672662" y="1892400"/>
            <a:ext cx="7819697" cy="69314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lvl="0" algn="ctr">
              <a:defRPr/>
            </a:pPr>
            <a:r>
              <a:rPr lang="en-AU" sz="2800" i="1" dirty="0" smtClean="0">
                <a:solidFill>
                  <a:srgbClr val="EFEBE2"/>
                </a:solidFill>
              </a:rPr>
              <a:t>https</a:t>
            </a:r>
            <a:r>
              <a:rPr lang="en-AU" sz="2800" i="1" dirty="0">
                <a:solidFill>
                  <a:srgbClr val="EFEBE2"/>
                </a:solidFill>
              </a:rPr>
              <a:t>://github.com/leskneebone/policyThesaurus</a:t>
            </a: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Tx/>
              <a:buFont typeface="Arial"/>
              <a:buNone/>
              <a:tabLst/>
              <a:defRPr/>
            </a:pPr>
            <a:endParaRPr kumimoji="0" sz="18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/>
              <a:cs typeface="Arial"/>
              <a:sym typeface="Arial"/>
            </a:endParaRPr>
          </a:p>
        </p:txBody>
      </p:sp>
    </p:spTree>
    <p:extLst>
      <p:ext uri="{BB962C8B-B14F-4D97-AF65-F5344CB8AC3E}">
        <p14:creationId xmlns:p14="http://schemas.microsoft.com/office/powerpoint/2010/main" val="201178060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7" name="Google Shape;97;p22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0" y="0"/>
            <a:ext cx="9144000" cy="4160212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Google Shape;281;p46"/>
          <p:cNvSpPr txBox="1"/>
          <p:nvPr/>
        </p:nvSpPr>
        <p:spPr>
          <a:xfrm>
            <a:off x="0" y="4589540"/>
            <a:ext cx="1752300" cy="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APO.ORG.AU</a:t>
            </a:r>
            <a:endParaRPr sz="1800" dirty="0">
              <a:solidFill>
                <a:srgbClr val="690A1B"/>
              </a:solidFill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EBE2"/>
        </a:solidFill>
        <a:effectLst/>
      </p:bgPr>
    </p:bg>
    <p:spTree>
      <p:nvGrpSpPr>
        <p:cNvPr id="1" name="Shape 3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8" name="Google Shape;308;p49"/>
          <p:cNvSpPr txBox="1"/>
          <p:nvPr/>
        </p:nvSpPr>
        <p:spPr>
          <a:xfrm>
            <a:off x="942750" y="602800"/>
            <a:ext cx="24579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Find APO</a:t>
            </a:r>
            <a:endParaRPr sz="3600" b="1">
              <a:solidFill>
                <a:srgbClr val="690A1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" name="Google Shape;89;p21">
            <a:extLst>
              <a:ext uri="{FF2B5EF4-FFF2-40B4-BE49-F238E27FC236}">
                <a16:creationId xmlns:a16="http://schemas.microsoft.com/office/drawing/2014/main" id="{44FBBF8A-84DA-094F-BBFD-B93B46002DAD}"/>
              </a:ext>
            </a:extLst>
          </p:cNvPr>
          <p:cNvSpPr txBox="1"/>
          <p:nvPr/>
        </p:nvSpPr>
        <p:spPr>
          <a:xfrm>
            <a:off x="1305979" y="3943235"/>
            <a:ext cx="18090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#</a:t>
            </a:r>
            <a:r>
              <a:rPr lang="en-GB" sz="1800" b="1" dirty="0" err="1">
                <a:solidFill>
                  <a:schemeClr val="tx1"/>
                </a:solidFill>
                <a:latin typeface="Calibri"/>
                <a:ea typeface="Calibri"/>
                <a:cs typeface="Calibri"/>
                <a:sym typeface="Calibri"/>
              </a:rPr>
              <a:t>subjectToPolicy</a:t>
            </a:r>
            <a:endParaRPr sz="1800" b="1" dirty="0">
              <a:solidFill>
                <a:schemeClr val="tx1"/>
              </a:solidFill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1305979" y="4530189"/>
            <a:ext cx="434445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AU" b="1" dirty="0"/>
              <a:t>https://github.com/leskneebone/policyThesaurus</a:t>
            </a:r>
          </a:p>
        </p:txBody>
      </p:sp>
      <p:pic>
        <p:nvPicPr>
          <p:cNvPr id="1026" name="Picture 2" descr="Image result for github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942750" y="4447962"/>
            <a:ext cx="380453" cy="39000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FEBE2"/>
        </a:solidFill>
        <a:effectLst/>
      </p:bgPr>
    </p:bg>
    <p:spTree>
      <p:nvGrpSpPr>
        <p:cNvPr id="1" name="Shape 2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0" name="Google Shape;270;p45"/>
          <p:cNvSpPr txBox="1"/>
          <p:nvPr/>
        </p:nvSpPr>
        <p:spPr>
          <a:xfrm>
            <a:off x="390725" y="242850"/>
            <a:ext cx="32796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Heading 1</a:t>
            </a:r>
            <a:endParaRPr sz="3600" b="1">
              <a:solidFill>
                <a:srgbClr val="690A1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1" name="Google Shape;271;p45"/>
          <p:cNvSpPr txBox="1"/>
          <p:nvPr/>
        </p:nvSpPr>
        <p:spPr>
          <a:xfrm>
            <a:off x="390725" y="841975"/>
            <a:ext cx="31773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</a:rPr>
              <a:t>Heading 2</a:t>
            </a:r>
            <a:endParaRPr sz="3000" b="1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2" name="Google Shape;272;p45"/>
          <p:cNvSpPr txBox="1"/>
          <p:nvPr/>
        </p:nvSpPr>
        <p:spPr>
          <a:xfrm>
            <a:off x="394475" y="1414913"/>
            <a:ext cx="24528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Heading 3</a:t>
            </a:r>
            <a:endParaRPr sz="2400" b="1">
              <a:solidFill>
                <a:srgbClr val="F6821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3" name="Google Shape;273;p45"/>
          <p:cNvSpPr txBox="1"/>
          <p:nvPr/>
        </p:nvSpPr>
        <p:spPr>
          <a:xfrm>
            <a:off x="394475" y="1918825"/>
            <a:ext cx="1668900" cy="5691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>
                <a:solidFill>
                  <a:srgbClr val="F40224"/>
                </a:solidFill>
                <a:latin typeface="Calibri"/>
                <a:ea typeface="Calibri"/>
                <a:cs typeface="Calibri"/>
                <a:sym typeface="Calibri"/>
              </a:rPr>
              <a:t>Heading 4</a:t>
            </a:r>
            <a:endParaRPr sz="1800" b="1">
              <a:solidFill>
                <a:srgbClr val="F40224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4" name="Google Shape;274;p45"/>
          <p:cNvSpPr txBox="1"/>
          <p:nvPr/>
        </p:nvSpPr>
        <p:spPr>
          <a:xfrm>
            <a:off x="394475" y="2348775"/>
            <a:ext cx="1668900" cy="538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b="1" i="1">
                <a:solidFill>
                  <a:srgbClr val="8C0019"/>
                </a:solidFill>
                <a:latin typeface="Calibri"/>
                <a:ea typeface="Calibri"/>
                <a:cs typeface="Calibri"/>
                <a:sym typeface="Calibri"/>
              </a:rPr>
              <a:t>Level 5</a:t>
            </a:r>
            <a:endParaRPr sz="1800" b="1" i="1">
              <a:solidFill>
                <a:srgbClr val="8C0019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5" name="Google Shape;275;p45"/>
          <p:cNvSpPr txBox="1"/>
          <p:nvPr/>
        </p:nvSpPr>
        <p:spPr>
          <a:xfrm>
            <a:off x="394475" y="2800375"/>
            <a:ext cx="5090400" cy="109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Main body text</a:t>
            </a:r>
            <a:endParaRPr sz="1800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Links: </a:t>
            </a:r>
            <a:r>
              <a:rPr lang="en-GB" sz="1800" u="sng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apo.org.au/subscribe</a:t>
            </a:r>
            <a:endParaRPr sz="1800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276" name="Google Shape;276;p45"/>
          <p:cNvSpPr txBox="1"/>
          <p:nvPr/>
        </p:nvSpPr>
        <p:spPr>
          <a:xfrm>
            <a:off x="390725" y="3970650"/>
            <a:ext cx="1425300" cy="429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>
                <a:solidFill>
                  <a:srgbClr val="F40224"/>
                </a:solidFill>
                <a:latin typeface="Calibri"/>
                <a:ea typeface="Calibri"/>
                <a:cs typeface="Calibri"/>
                <a:sym typeface="Calibri"/>
              </a:rPr>
              <a:t>#Hashtags</a:t>
            </a:r>
            <a:endParaRPr sz="1800" b="1">
              <a:solidFill>
                <a:srgbClr val="F40224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FEBE2"/>
        </a:solidFill>
        <a:effectLst/>
      </p:bgPr>
    </p:bg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46"/>
          <p:cNvSpPr txBox="1"/>
          <p:nvPr/>
        </p:nvSpPr>
        <p:spPr>
          <a:xfrm>
            <a:off x="5173900" y="3744413"/>
            <a:ext cx="1752300" cy="368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1800" b="1" dirty="0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APO.ORG.AU</a:t>
            </a:r>
            <a:endParaRPr sz="1800" dirty="0">
              <a:solidFill>
                <a:srgbClr val="690A1B"/>
              </a:solidFill>
            </a:endParaRPr>
          </a:p>
        </p:txBody>
      </p:sp>
      <p:pic>
        <p:nvPicPr>
          <p:cNvPr id="282" name="Google Shape;282;p4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25087" y="1531413"/>
            <a:ext cx="2914124" cy="7351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4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6600" y="3030875"/>
            <a:ext cx="1991000" cy="12262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46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521760" y="1565250"/>
            <a:ext cx="1542082" cy="667500"/>
          </a:xfrm>
          <a:prstGeom prst="rect">
            <a:avLst/>
          </a:prstGeom>
          <a:noFill/>
          <a:ln>
            <a:noFill/>
          </a:ln>
        </p:spPr>
      </p:pic>
      <p:sp>
        <p:nvSpPr>
          <p:cNvPr id="285" name="Google Shape;285;p46"/>
          <p:cNvSpPr txBox="1"/>
          <p:nvPr/>
        </p:nvSpPr>
        <p:spPr>
          <a:xfrm>
            <a:off x="721375" y="371675"/>
            <a:ext cx="33450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APO logos</a:t>
            </a:r>
            <a:endParaRPr sz="3600" b="1">
              <a:solidFill>
                <a:srgbClr val="690A1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86" name="Google Shape;286;p46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47800" y="2769175"/>
            <a:ext cx="2604499" cy="491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46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3355538" y="653675"/>
            <a:ext cx="4866941" cy="4915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solidFill>
          <a:srgbClr val="EFEBE2"/>
        </a:solidFill>
        <a:effectLst/>
      </p:bgPr>
    </p:bg>
    <p:spTree>
      <p:nvGrpSpPr>
        <p:cNvPr id="1" name="Shape 2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2" name="Google Shape;292;p47"/>
          <p:cNvSpPr txBox="1"/>
          <p:nvPr/>
        </p:nvSpPr>
        <p:spPr>
          <a:xfrm>
            <a:off x="417900" y="326200"/>
            <a:ext cx="56889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APO partner logos</a:t>
            </a:r>
            <a:endParaRPr sz="3600" b="1">
              <a:solidFill>
                <a:srgbClr val="690A1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293" name="Google Shape;293;p4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97507" y="1402675"/>
            <a:ext cx="2632031" cy="9070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94" name="Google Shape;294;p4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657700" y="1326800"/>
            <a:ext cx="1808325" cy="907026"/>
          </a:xfrm>
          <a:prstGeom prst="rect">
            <a:avLst/>
          </a:prstGeom>
          <a:noFill/>
          <a:ln>
            <a:noFill/>
          </a:ln>
        </p:spPr>
      </p:pic>
      <p:pic>
        <p:nvPicPr>
          <p:cNvPr id="295" name="Google Shape;295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5988600" y="1188212"/>
            <a:ext cx="1688751" cy="9870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96" name="Google Shape;296;p47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1818475" y="3702125"/>
            <a:ext cx="519500" cy="811725"/>
          </a:xfrm>
          <a:prstGeom prst="rect">
            <a:avLst/>
          </a:prstGeom>
          <a:noFill/>
          <a:ln>
            <a:noFill/>
          </a:ln>
        </p:spPr>
      </p:pic>
      <p:sp>
        <p:nvSpPr>
          <p:cNvPr id="297" name="Google Shape;297;p47"/>
          <p:cNvSpPr txBox="1"/>
          <p:nvPr/>
        </p:nvSpPr>
        <p:spPr>
          <a:xfrm>
            <a:off x="591725" y="2905550"/>
            <a:ext cx="3588300" cy="697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 sz="30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Open Access symbol</a:t>
            </a:r>
            <a:endParaRPr>
              <a:solidFill>
                <a:srgbClr val="F68212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3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2" name="Google Shape;302;p48"/>
          <p:cNvSpPr txBox="1"/>
          <p:nvPr/>
        </p:nvSpPr>
        <p:spPr>
          <a:xfrm>
            <a:off x="592375" y="379275"/>
            <a:ext cx="5688900" cy="75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APO brand assets</a:t>
            </a:r>
            <a:endParaRPr sz="3600" b="1">
              <a:solidFill>
                <a:srgbClr val="690A1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3" name="Google Shape;303;p48"/>
          <p:cNvSpPr txBox="1"/>
          <p:nvPr/>
        </p:nvSpPr>
        <p:spPr>
          <a:xfrm>
            <a:off x="515875" y="1165100"/>
            <a:ext cx="7570800" cy="225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APO Brand Style Guide: </a:t>
            </a:r>
            <a:r>
              <a:rPr lang="en-GB" u="sng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  <a:hlinkClick r:id="rId3"/>
              </a:rPr>
              <a:t>drive.google.com/open?id=1iOJkE5xYTnyjL8szNCXMCufXMX-QXGIc</a:t>
            </a:r>
            <a:endParaRPr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Icons: </a:t>
            </a:r>
            <a:r>
              <a:rPr lang="en-GB" u="sng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  <a:hlinkClick r:id="rId4"/>
              </a:rPr>
              <a:t>drive.google.com/drive/folders/1ap4utJmU4vv1-317YvcnKrI0wLxK6JZS</a:t>
            </a:r>
            <a:endParaRPr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Buttons: </a:t>
            </a:r>
            <a:r>
              <a:rPr lang="en-GB" u="sng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  <a:hlinkClick r:id="rId5"/>
              </a:rPr>
              <a:t>drive.google.com/drive/folders/1PirPwcZ0XbpB8yzo8NClVQnWc6gbOvNU</a:t>
            </a:r>
            <a:endParaRPr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464646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APO brand video (1.22 min): </a:t>
            </a:r>
            <a:r>
              <a:rPr lang="en-GB" u="sng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  <a:hlinkClick r:id="rId6"/>
              </a:rPr>
              <a:t>youtu.be/-Rr2CS8aa_k</a:t>
            </a:r>
            <a:endParaRPr u="sng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GB">
                <a:solidFill>
                  <a:srgbClr val="464646"/>
                </a:solidFill>
                <a:latin typeface="Calibri"/>
                <a:ea typeface="Calibri"/>
                <a:cs typeface="Calibri"/>
                <a:sym typeface="Calibri"/>
              </a:rPr>
              <a:t>APO brand video (0.31 min): </a:t>
            </a:r>
            <a:r>
              <a:rPr lang="en-GB" u="sng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  <a:hlinkClick r:id="rId7"/>
              </a:rPr>
              <a:t>youtu.be/AsNh6nJIUvg</a:t>
            </a:r>
            <a:endParaRPr u="sng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u="sng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78" name="Google Shape;178;p31"/>
          <p:cNvGraphicFramePr/>
          <p:nvPr/>
        </p:nvGraphicFramePr>
        <p:xfrm>
          <a:off x="383550" y="877075"/>
          <a:ext cx="7753225" cy="3843960"/>
        </p:xfrm>
        <a:graphic>
          <a:graphicData uri="http://schemas.openxmlformats.org/drawingml/2006/table">
            <a:tbl>
              <a:tblPr>
                <a:noFill/>
                <a:tableStyleId>{6FC66371-C2C1-4A3B-AD26-81A4228A2FA0}</a:tableStyleId>
              </a:tblPr>
              <a:tblGrid>
                <a:gridCol w="140017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15392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4328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23809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4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8C00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COLOUR</a:t>
                      </a:r>
                      <a:endParaRPr b="1">
                        <a:solidFill>
                          <a:srgbClr val="8C00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8C00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HEX CODE</a:t>
                      </a:r>
                      <a:endParaRPr b="1">
                        <a:solidFill>
                          <a:srgbClr val="8C00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8C00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SUGGESTED USE</a:t>
                      </a:r>
                      <a:endParaRPr b="1">
                        <a:solidFill>
                          <a:srgbClr val="8C00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b="1">
                          <a:solidFill>
                            <a:srgbClr val="8C00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STYLE</a:t>
                      </a:r>
                      <a:endParaRPr b="1">
                        <a:solidFill>
                          <a:srgbClr val="8C00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4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EFEBE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Spring Wood </a:t>
                      </a:r>
                      <a:endParaRPr sz="1000" b="1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EFEBE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#EFEBE2</a:t>
                      </a:r>
                      <a:endParaRPr sz="1000" b="1">
                        <a:solidFill>
                          <a:srgbClr val="000000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EFEBE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Main slides background</a:t>
                      </a:r>
                      <a:endParaRPr sz="1000" b="1">
                        <a:solidFill>
                          <a:srgbClr val="EFEBE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rgbClr val="E0D8C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4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E0D8C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Pearl </a:t>
                      </a:r>
                      <a:endParaRPr sz="1000" b="1">
                        <a:solidFill>
                          <a:srgbClr val="076D8B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E0D8C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#EOD8C6</a:t>
                      </a:r>
                      <a:endParaRPr sz="1000" b="1">
                        <a:solidFill>
                          <a:srgbClr val="076D8B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E0D8C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Cover title </a:t>
                      </a:r>
                      <a:endParaRPr sz="1000" b="1">
                        <a:solidFill>
                          <a:srgbClr val="E0D8C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E0D8C6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Calibri, 36, Bold, UPPER CASE</a:t>
                      </a:r>
                      <a:endParaRPr sz="1000" b="1">
                        <a:solidFill>
                          <a:srgbClr val="E0D8C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34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8F8F8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White</a:t>
                      </a:r>
                      <a:endParaRPr sz="1000" b="1">
                        <a:solidFill>
                          <a:srgbClr val="F8F8F8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8F8F8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#FFFF</a:t>
                      </a:r>
                      <a:endParaRPr sz="1000" b="1">
                        <a:solidFill>
                          <a:srgbClr val="E0D8C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8F8F8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Cover presenter title &amp; role </a:t>
                      </a:r>
                      <a:endParaRPr sz="1000" b="1">
                        <a:solidFill>
                          <a:srgbClr val="E0D8C6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8F8F8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Calibri, 18, Bold, Title Case </a:t>
                      </a:r>
                      <a:endParaRPr sz="1000" b="1">
                        <a:solidFill>
                          <a:srgbClr val="F8F8F8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076D8B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690A1B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Logo Cab Sav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690A1B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#690A1B</a:t>
                      </a:r>
                      <a:endParaRPr sz="1000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690A1B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Heading 1</a:t>
                      </a:r>
                      <a:endParaRPr sz="1000" b="1">
                        <a:solidFill>
                          <a:srgbClr val="690A1B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690A1B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Calibri, 36, Bold, Sentence case</a:t>
                      </a:r>
                      <a:endParaRPr sz="1000" b="1">
                        <a:solidFill>
                          <a:srgbClr val="690A1B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4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076D8B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Venice Blue </a:t>
                      </a:r>
                      <a:endParaRPr sz="1000" b="1">
                        <a:solidFill>
                          <a:srgbClr val="EFEBE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076D8B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#076D8B</a:t>
                      </a:r>
                      <a:endParaRPr sz="1000" b="1">
                        <a:solidFill>
                          <a:srgbClr val="EFEBE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076D8B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Heading 2, Cover slide background, links</a:t>
                      </a:r>
                      <a:endParaRPr sz="1000" b="1">
                        <a:solidFill>
                          <a:srgbClr val="076D8B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076D8B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Calibri, 30, Bold, Sentence case</a:t>
                      </a:r>
                      <a:endParaRPr sz="1000" b="1">
                        <a:solidFill>
                          <a:srgbClr val="076D8B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34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6821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Pumpkin </a:t>
                      </a:r>
                      <a:endParaRPr sz="1000" b="1">
                        <a:solidFill>
                          <a:srgbClr val="F6821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6821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#F68212</a:t>
                      </a:r>
                      <a:endParaRPr sz="1000" b="1">
                        <a:solidFill>
                          <a:srgbClr val="F6821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6821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Heading 3,  Cover slide subtitle</a:t>
                      </a:r>
                      <a:endParaRPr sz="1000" b="1">
                        <a:solidFill>
                          <a:srgbClr val="F6821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68212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Calibri, 24, Bold, Sentence case</a:t>
                      </a:r>
                      <a:endParaRPr sz="1000" b="1">
                        <a:solidFill>
                          <a:srgbClr val="F6821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4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4022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Torch Red </a:t>
                      </a:r>
                      <a:endParaRPr sz="1000" b="1">
                        <a:solidFill>
                          <a:srgbClr val="F4022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4022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#F40224</a:t>
                      </a:r>
                      <a:endParaRPr sz="1000" b="1">
                        <a:solidFill>
                          <a:srgbClr val="F4022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4022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Heading 4, hashtags</a:t>
                      </a:r>
                      <a:endParaRPr sz="1000" b="1">
                        <a:solidFill>
                          <a:srgbClr val="F4022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F4022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Calibri, 18, Bold, Sentence case</a:t>
                      </a:r>
                      <a:endParaRPr sz="1000" b="1">
                        <a:solidFill>
                          <a:srgbClr val="F4022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34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8C00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Burgundy </a:t>
                      </a:r>
                      <a:endParaRPr sz="1000" b="1">
                        <a:solidFill>
                          <a:srgbClr val="8C00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8C00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#8C0019</a:t>
                      </a:r>
                      <a:endParaRPr sz="1000" b="1">
                        <a:solidFill>
                          <a:srgbClr val="8C00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8C00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Heading 5, slide numbers</a:t>
                      </a:r>
                      <a:endParaRPr sz="1000" b="1">
                        <a:solidFill>
                          <a:srgbClr val="8C00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8C0019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Calibri, 18, Bold, Italic, Sentence case</a:t>
                      </a:r>
                      <a:endParaRPr sz="1000" b="1">
                        <a:solidFill>
                          <a:srgbClr val="8C0019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4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56545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Mine Shaft</a:t>
                      </a:r>
                      <a:endParaRPr sz="1000" b="1">
                        <a:solidFill>
                          <a:srgbClr val="EFEBE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56545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#464646</a:t>
                      </a:r>
                      <a:endParaRPr sz="1000" b="1">
                        <a:solidFill>
                          <a:srgbClr val="EFEBE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56545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Main body text</a:t>
                      </a:r>
                      <a:endParaRPr sz="1000" b="1">
                        <a:solidFill>
                          <a:srgbClr val="EFEBE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565454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Calibri, 18</a:t>
                      </a:r>
                      <a:endParaRPr sz="1000" b="1">
                        <a:solidFill>
                          <a:srgbClr val="565454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44775"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Black</a:t>
                      </a:r>
                      <a:endParaRPr sz="1000" b="1">
                        <a:solidFill>
                          <a:srgbClr val="690A1B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solidFill>
                            <a:srgbClr val="000000"/>
                          </a:solidFill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 #000000</a:t>
                      </a:r>
                      <a:endParaRPr sz="1000" b="1">
                        <a:solidFill>
                          <a:srgbClr val="690A1B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GB" sz="1000" b="1">
                          <a:latin typeface="Calibri"/>
                          <a:ea typeface="Calibri"/>
                          <a:cs typeface="Calibri"/>
                          <a:sym typeface="Calibri"/>
                        </a:rPr>
                        <a:t>Miscellaneous</a:t>
                      </a:r>
                      <a:endParaRPr sz="1000" b="1"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tc>
                  <a:txBody>
                    <a:bodyPr/>
                    <a:lstStyle/>
                    <a:p>
                      <a:pPr marL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b="1">
                        <a:solidFill>
                          <a:srgbClr val="EFEBE2"/>
                        </a:solidFill>
                        <a:latin typeface="Calibri"/>
                        <a:ea typeface="Calibri"/>
                        <a:cs typeface="Calibri"/>
                        <a:sym typeface="Calibri"/>
                      </a:endParaRPr>
                    </a:p>
                  </a:txBody>
                  <a:tcPr marL="91425" marR="91425" marT="91425" marB="91425">
                    <a:lnL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9E9E9E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EFEBE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</a:tbl>
          </a:graphicData>
        </a:graphic>
      </p:graphicFrame>
      <p:sp>
        <p:nvSpPr>
          <p:cNvPr id="179" name="Google Shape;179;p31"/>
          <p:cNvSpPr txBox="1"/>
          <p:nvPr/>
        </p:nvSpPr>
        <p:spPr>
          <a:xfrm>
            <a:off x="383550" y="86300"/>
            <a:ext cx="6463200" cy="667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600" b="1">
                <a:solidFill>
                  <a:srgbClr val="690A1B"/>
                </a:solidFill>
                <a:latin typeface="Calibri"/>
                <a:ea typeface="Calibri"/>
                <a:cs typeface="Calibri"/>
                <a:sym typeface="Calibri"/>
              </a:rPr>
              <a:t>Colour &amp; font guide</a:t>
            </a:r>
            <a:endParaRPr sz="3600" b="1">
              <a:solidFill>
                <a:srgbClr val="690A1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3"/>
          <p:cNvSpPr txBox="1"/>
          <p:nvPr/>
        </p:nvSpPr>
        <p:spPr>
          <a:xfrm>
            <a:off x="5124675" y="4003175"/>
            <a:ext cx="18030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bnilsen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(CC BY-SA 2.0)</a:t>
            </a:r>
            <a:endParaRPr/>
          </a:p>
        </p:txBody>
      </p:sp>
      <p:pic>
        <p:nvPicPr>
          <p:cNvPr id="103" name="Google Shape;103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4838701" cy="48387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8" name="Google Shape;108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152400"/>
            <a:ext cx="7285237" cy="4838702"/>
          </a:xfrm>
          <a:prstGeom prst="rect">
            <a:avLst/>
          </a:prstGeom>
          <a:noFill/>
          <a:ln>
            <a:noFill/>
          </a:ln>
        </p:spPr>
      </p:pic>
      <p:sp>
        <p:nvSpPr>
          <p:cNvPr id="109" name="Google Shape;109;p24"/>
          <p:cNvSpPr txBox="1"/>
          <p:nvPr/>
        </p:nvSpPr>
        <p:spPr>
          <a:xfrm>
            <a:off x="7669500" y="3720125"/>
            <a:ext cx="1474500" cy="635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Julochka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/>
              <a:t>(CC BY 2.0)</a:t>
            </a:r>
            <a:endParaRPr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4" name="Google Shape;11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8172" y="1228276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5" name="Google Shape;11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145" y="527798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6" name="Google Shape;11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93619" y="527789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7" name="Google Shape;11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726998" y="1085223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8" name="Google Shape;11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996226" y="458363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830890" y="527789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0" name="Google Shape;12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5650" y="643413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1" name="Google Shape;12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929897" y="1656827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2" name="Google Shape;12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609448" y="1826748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3" name="Google Shape;12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90674" y="782615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4" name="Google Shape;12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88821" y="2129347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5" name="Google Shape;12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685802" y="1738961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6" name="Google Shape;12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455682" y="126050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7" name="Google Shape;12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48172" y="2397442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8" name="Google Shape;12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58360" y="1541212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29" name="Google Shape;12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659345" y="1228276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0" name="Google Shape;13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174656" y="59100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1" name="Google Shape;13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747356" y="2244981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2" name="Google Shape;13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265454" y="782615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3" name="Google Shape;13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176804" y="2670250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4" name="Google Shape;134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098444" y="1656827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5" name="Google Shape;135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356092" y="2703834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6" name="Google Shape;136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045530" y="1772460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7" name="Google Shape;137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63379" y="2752366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8" name="Google Shape;13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462080" y="2480999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39" name="Google Shape;139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864701" y="3020005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0" name="Google Shape;140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4992603" y="1826748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1" name="Google Shape;141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571316" y="241684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2" name="Google Shape;142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133182" y="643419"/>
            <a:ext cx="1013424" cy="1013418"/>
          </a:xfrm>
          <a:prstGeom prst="rect">
            <a:avLst/>
          </a:prstGeom>
          <a:noFill/>
          <a:ln>
            <a:noFill/>
          </a:ln>
        </p:spPr>
      </p:pic>
      <p:pic>
        <p:nvPicPr>
          <p:cNvPr id="143" name="Google Shape;143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93176" y="1012535"/>
            <a:ext cx="1013424" cy="1013418"/>
          </a:xfrm>
          <a:prstGeom prst="rect">
            <a:avLst/>
          </a:prstGeom>
          <a:noFill/>
          <a:ln>
            <a:noFill/>
          </a:ln>
        </p:spPr>
      </p:pic>
      <p:sp>
        <p:nvSpPr>
          <p:cNvPr id="144" name="Google Shape;144;p25"/>
          <p:cNvSpPr txBox="1"/>
          <p:nvPr/>
        </p:nvSpPr>
        <p:spPr>
          <a:xfrm>
            <a:off x="7008000" y="1280838"/>
            <a:ext cx="15816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</a:rPr>
              <a:t>&gt; 5,000 tags</a:t>
            </a:r>
            <a:endParaRPr sz="3000" b="1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49" name="Google Shape;149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2400" y="556775"/>
            <a:ext cx="5937299" cy="3339725"/>
          </a:xfrm>
          <a:prstGeom prst="rect">
            <a:avLst/>
          </a:prstGeom>
          <a:noFill/>
          <a:ln>
            <a:noFill/>
          </a:ln>
        </p:spPr>
      </p:pic>
      <p:sp>
        <p:nvSpPr>
          <p:cNvPr id="150" name="Google Shape;150;p26"/>
          <p:cNvSpPr txBox="1"/>
          <p:nvPr/>
        </p:nvSpPr>
        <p:spPr>
          <a:xfrm>
            <a:off x="5442725" y="1280850"/>
            <a:ext cx="31470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3000" b="1" dirty="0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</a:rPr>
              <a:t>Language sources</a:t>
            </a:r>
            <a:endParaRPr sz="3000" b="1" dirty="0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076D8B"/>
              </a:buClr>
              <a:buSzPts val="3000"/>
              <a:buFont typeface="Calibri"/>
              <a:buChar char="-"/>
            </a:pPr>
            <a:r>
              <a:rPr lang="en-GB" sz="3000" b="1" dirty="0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</a:rPr>
              <a:t>Literature</a:t>
            </a:r>
            <a:endParaRPr sz="3000" b="1" dirty="0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076D8B"/>
              </a:buClr>
              <a:buSzPts val="3000"/>
              <a:buFont typeface="Calibri"/>
              <a:buChar char="-"/>
            </a:pPr>
            <a:r>
              <a:rPr lang="en-GB" sz="3000" b="1" dirty="0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</a:rPr>
              <a:t>Cataloguing / indexing</a:t>
            </a:r>
            <a:endParaRPr sz="3000" b="1" dirty="0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  <a:p>
            <a:pPr marL="457200" lvl="0" indent="-419100" algn="l" rtl="0">
              <a:spcBef>
                <a:spcPts val="0"/>
              </a:spcBef>
              <a:spcAft>
                <a:spcPts val="0"/>
              </a:spcAft>
              <a:buClr>
                <a:srgbClr val="076D8B"/>
              </a:buClr>
              <a:buSzPts val="3000"/>
              <a:buFont typeface="Calibri"/>
              <a:buChar char="-"/>
            </a:pPr>
            <a:r>
              <a:rPr lang="en-GB" sz="3000" b="1" dirty="0">
                <a:solidFill>
                  <a:srgbClr val="076D8B"/>
                </a:solidFill>
                <a:latin typeface="Calibri"/>
                <a:ea typeface="Calibri"/>
                <a:cs typeface="Calibri"/>
                <a:sym typeface="Calibri"/>
              </a:rPr>
              <a:t>Search analytics</a:t>
            </a:r>
            <a:endParaRPr sz="3000" b="1" dirty="0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76D8B"/>
        </a:solidFill>
        <a:effectLst/>
      </p:bgPr>
    </p:bg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p27"/>
          <p:cNvSpPr txBox="1"/>
          <p:nvPr/>
        </p:nvSpPr>
        <p:spPr>
          <a:xfrm>
            <a:off x="1317899" y="1508328"/>
            <a:ext cx="6508202" cy="1358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GB" sz="1800" dirty="0">
                <a:solidFill>
                  <a:srgbClr val="EFEBE2"/>
                </a:solidFill>
              </a:rPr>
              <a:t>Guy and Tonkin (2006) </a:t>
            </a:r>
            <a:r>
              <a:rPr lang="en-GB" sz="1800" i="1" dirty="0">
                <a:solidFill>
                  <a:srgbClr val="EFEBE2"/>
                </a:solidFill>
              </a:rPr>
              <a:t>Folksonomies: Tidying up Tags?</a:t>
            </a:r>
            <a:endParaRPr sz="1800" dirty="0">
              <a:solidFill>
                <a:srgbClr val="EFEBE2"/>
              </a:solidFill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b="1" dirty="0">
                <a:solidFill>
                  <a:srgbClr val="EFEBE2"/>
                </a:solidFill>
              </a:rPr>
              <a:t>Synonym control</a:t>
            </a:r>
            <a:r>
              <a:rPr lang="en-GB" sz="1800" dirty="0">
                <a:solidFill>
                  <a:srgbClr val="EFEBE2"/>
                </a:solidFill>
              </a:rPr>
              <a:t> – Domestic violence vs Family violence</a:t>
            </a:r>
            <a:endParaRPr sz="1800" dirty="0">
              <a:solidFill>
                <a:srgbClr val="EFEBE2"/>
              </a:solidFill>
            </a:endParaRP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GB" sz="1800" b="1" dirty="0">
                <a:solidFill>
                  <a:srgbClr val="EFEBE2"/>
                </a:solidFill>
              </a:rPr>
              <a:t>Hierarchy control</a:t>
            </a:r>
            <a:r>
              <a:rPr lang="en-GB" sz="1800" dirty="0">
                <a:solidFill>
                  <a:srgbClr val="EFEBE2"/>
                </a:solidFill>
              </a:rPr>
              <a:t> – Adolescent family violence vs FV</a:t>
            </a:r>
            <a:endParaRPr sz="1800" dirty="0">
              <a:solidFill>
                <a:srgbClr val="EFEBE2"/>
              </a:solidFill>
            </a:endParaRPr>
          </a:p>
          <a:p>
            <a:pPr marL="285750" indent="-285750">
              <a:lnSpc>
                <a:spcPct val="150000"/>
              </a:lnSpc>
              <a:buFont typeface="Arial" panose="020B0604020202020204" pitchFamily="34" charset="0"/>
              <a:buChar char="•"/>
            </a:pPr>
            <a:r>
              <a:rPr lang="en-GB" sz="1800" b="1" dirty="0">
                <a:solidFill>
                  <a:srgbClr val="EFEBE2"/>
                </a:solidFill>
              </a:rPr>
              <a:t>Associations</a:t>
            </a:r>
            <a:r>
              <a:rPr lang="en-GB" sz="1800" dirty="0">
                <a:solidFill>
                  <a:srgbClr val="EFEBE2"/>
                </a:solidFill>
              </a:rPr>
              <a:t> – FV vs Emergency housing</a:t>
            </a:r>
            <a:endParaRPr sz="1800" dirty="0">
              <a:solidFill>
                <a:srgbClr val="EFEBE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noFill/>
        <a:effectLst/>
      </p:bgPr>
    </p:bg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0" name="Google Shape;160;p2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38400" y="370775"/>
            <a:ext cx="3558949" cy="16914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8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090500" y="2444800"/>
            <a:ext cx="2540649" cy="2317350"/>
          </a:xfrm>
          <a:prstGeom prst="rect">
            <a:avLst/>
          </a:prstGeom>
          <a:noFill/>
          <a:ln>
            <a:noFill/>
          </a:ln>
        </p:spPr>
      </p:pic>
      <p:sp>
        <p:nvSpPr>
          <p:cNvPr id="162" name="Google Shape;162;p28"/>
          <p:cNvSpPr txBox="1"/>
          <p:nvPr/>
        </p:nvSpPr>
        <p:spPr>
          <a:xfrm>
            <a:off x="4145025" y="905413"/>
            <a:ext cx="5039400" cy="622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Australian Government Interactive Functions Thesaurus (AGIFT) </a:t>
            </a:r>
            <a:endParaRPr sz="3000" b="1">
              <a:solidFill>
                <a:srgbClr val="076D8B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63" name="Google Shape;163;p28"/>
          <p:cNvSpPr txBox="1"/>
          <p:nvPr/>
        </p:nvSpPr>
        <p:spPr>
          <a:xfrm>
            <a:off x="4104575" y="2712775"/>
            <a:ext cx="4621500" cy="1781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GB" sz="2400" b="1">
                <a:solidFill>
                  <a:srgbClr val="F68212"/>
                </a:solidFill>
                <a:latin typeface="Calibri"/>
                <a:ea typeface="Calibri"/>
                <a:cs typeface="Calibri"/>
                <a:sym typeface="Calibri"/>
              </a:rPr>
              <a:t>Australian and New Zealand Standard Research Classification - Fields of Research (FOR)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APO outro slide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1671</TotalTime>
  <Words>586</Words>
  <Application>Microsoft Office PowerPoint</Application>
  <PresentationFormat>On-screen Show (16:9)</PresentationFormat>
  <Paragraphs>171</Paragraphs>
  <Slides>35</Slides>
  <Notes>32</Notes>
  <HiddenSlides>7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4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APO outro slide</vt:lpstr>
      <vt:lpstr>Simple Light</vt:lpstr>
      <vt:lpstr>Simple Light</vt:lpstr>
      <vt:lpstr>Simple Light</vt:lpstr>
      <vt:lpstr>Subject to policy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Subject to policy</dc:title>
  <dc:creator>Leslie Kneebone</dc:creator>
  <cp:lastModifiedBy>Leslie Kneebone</cp:lastModifiedBy>
  <cp:revision>22</cp:revision>
  <dcterms:modified xsi:type="dcterms:W3CDTF">2019-09-17T23:20:38Z</dcterms:modified>
</cp:coreProperties>
</file>